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9" r:id="rId1"/>
  </p:sldMasterIdLst>
  <p:notesMasterIdLst>
    <p:notesMasterId r:id="rId27"/>
  </p:notesMasterIdLst>
  <p:sldIdLst>
    <p:sldId id="256" r:id="rId2"/>
    <p:sldId id="307" r:id="rId3"/>
    <p:sldId id="302" r:id="rId4"/>
    <p:sldId id="294" r:id="rId5"/>
    <p:sldId id="324" r:id="rId6"/>
    <p:sldId id="289" r:id="rId7"/>
    <p:sldId id="308" r:id="rId8"/>
    <p:sldId id="321" r:id="rId9"/>
    <p:sldId id="325" r:id="rId10"/>
    <p:sldId id="323" r:id="rId11"/>
    <p:sldId id="326" r:id="rId12"/>
    <p:sldId id="267" r:id="rId13"/>
    <p:sldId id="292" r:id="rId14"/>
    <p:sldId id="286" r:id="rId15"/>
    <p:sldId id="287" r:id="rId16"/>
    <p:sldId id="295" r:id="rId17"/>
    <p:sldId id="327" r:id="rId18"/>
    <p:sldId id="260" r:id="rId19"/>
    <p:sldId id="261" r:id="rId20"/>
    <p:sldId id="320" r:id="rId21"/>
    <p:sldId id="319" r:id="rId22"/>
    <p:sldId id="291" r:id="rId23"/>
    <p:sldId id="329" r:id="rId24"/>
    <p:sldId id="322" r:id="rId25"/>
    <p:sldId id="303" r:id="rId2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EC"/>
    <a:srgbClr val="008000"/>
    <a:srgbClr val="003399"/>
    <a:srgbClr val="C3E5EF"/>
    <a:srgbClr val="A9D8E9"/>
    <a:srgbClr val="000099"/>
    <a:srgbClr val="0000CC"/>
    <a:srgbClr val="5782B7"/>
    <a:srgbClr val="4A6FBA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491AE3-8D96-45D2-B731-8F4DF972B8B0}">
  <a:tblStyle styleId="{9D491AE3-8D96-45D2-B731-8F4DF972B8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864" y="-96"/>
      </p:cViewPr>
      <p:guideLst>
        <p:guide orient="horz" pos="1215"/>
        <p:guide orient="horz" pos="1620"/>
        <p:guide pos="26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467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6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538e2634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538e2634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92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2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20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78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3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59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153e06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153e06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5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99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24C0-1F17-48A4-AC9F-5EA429F91DE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D189-202A-450B-BB63-84F4487058A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141-F1DC-4E8F-A9C9-26C8BA548607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A464-8023-4807-AB76-486CF618C552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C76A-E36E-41BE-ADB0-AEB39574BF30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5DD167F-95D7-4345-8DF2-C4EDE7B219C8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66A5-44A7-4F4D-9AA0-E5C8B8E75FA0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CE1F-AAAA-4151-9938-F6553E5356A6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CB73-1579-4BDF-828B-6D112A8A9C35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9D08-C0A7-4143-A2FC-9E52F3CD46CD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A3416E49-4243-442F-B264-405EE6B1161E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0217FB-1420-4C7E-8069-9E66A390747A}" type="datetime1">
              <a:rPr lang="en-US" smtClean="0"/>
              <a:t>1/30/2024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154237" y="1751497"/>
            <a:ext cx="8780444" cy="194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pPr marL="360271" indent="-26979" algn="ctr">
              <a:buClr>
                <a:srgbClr val="000099"/>
              </a:buClr>
              <a:buSzPts val="3500"/>
            </a:pPr>
            <a:r>
              <a:rPr lang="ru" sz="2800" b="1" dirty="0">
                <a:solidFill>
                  <a:srgbClr val="000099"/>
                </a:solidFill>
              </a:rPr>
              <a:t>Правила приема студентов в УрГУПС</a:t>
            </a:r>
            <a:br>
              <a:rPr lang="ru" sz="2800" b="1" dirty="0">
                <a:solidFill>
                  <a:srgbClr val="000099"/>
                </a:solidFill>
              </a:rPr>
            </a:br>
            <a:r>
              <a:rPr lang="ru" sz="2800" b="1" dirty="0">
                <a:solidFill>
                  <a:srgbClr val="000099"/>
                </a:solidFill>
              </a:rPr>
              <a:t> в </a:t>
            </a:r>
            <a:r>
              <a:rPr lang="ru" sz="2800" b="1" dirty="0" smtClean="0">
                <a:solidFill>
                  <a:srgbClr val="000099"/>
                </a:solidFill>
              </a:rPr>
              <a:t>2024 </a:t>
            </a:r>
            <a:r>
              <a:rPr lang="ru" sz="2800" b="1" dirty="0">
                <a:solidFill>
                  <a:srgbClr val="000099"/>
                </a:solidFill>
              </a:rPr>
              <a:t>году</a:t>
            </a:r>
            <a:br>
              <a:rPr lang="ru" sz="2800" b="1" dirty="0">
                <a:solidFill>
                  <a:srgbClr val="000099"/>
                </a:solidFill>
              </a:rPr>
            </a:br>
            <a:r>
              <a:rPr lang="ru" sz="2800" b="1" dirty="0">
                <a:solidFill>
                  <a:srgbClr val="000099"/>
                </a:solidFill>
              </a:rPr>
              <a:t> для получения высшего </a:t>
            </a:r>
            <a:r>
              <a:rPr lang="ru" sz="2800" b="1" dirty="0" smtClean="0">
                <a:solidFill>
                  <a:srgbClr val="000099"/>
                </a:solidFill>
              </a:rPr>
              <a:t>образования </a:t>
            </a:r>
            <a:r>
              <a:rPr lang="ru" sz="2800" b="1" dirty="0" smtClean="0">
                <a:solidFill>
                  <a:srgbClr val="00B050"/>
                </a:solidFill>
              </a:rPr>
              <a:t>(бакалавриат, специалитет)</a:t>
            </a:r>
          </a:p>
          <a:p>
            <a:pPr marL="360271" indent="-26979" algn="ctr">
              <a:buClr>
                <a:srgbClr val="000099"/>
              </a:buClr>
              <a:buSzPts val="3500"/>
            </a:pPr>
            <a:endParaRPr lang="ru" sz="1000" b="1" dirty="0" smtClean="0">
              <a:solidFill>
                <a:srgbClr val="000099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157926"/>
            <a:ext cx="9144000" cy="1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7" tIns="45688" rIns="91377" bIns="45688" anchor="b" anchorCtr="0">
            <a:noAutofit/>
          </a:bodyPr>
          <a:lstStyle/>
          <a:p>
            <a:pPr algn="ctr">
              <a:buClr>
                <a:srgbClr val="000099"/>
              </a:buClr>
              <a:buSzPts val="1600"/>
            </a:pPr>
            <a:r>
              <a:rPr lang="ru" sz="1600" b="1" dirty="0">
                <a:solidFill>
                  <a:srgbClr val="000099"/>
                </a:solidFill>
              </a:rPr>
              <a:t>ФЕДЕРАЛЬНОЕ АГЕНТСТВО ЖЕЛЕЗНОДОРОЖНОГО ТРАНСПОРТА</a:t>
            </a:r>
            <a:r>
              <a:rPr lang="ru" sz="4000" b="1" dirty="0">
                <a:solidFill>
                  <a:srgbClr val="000099"/>
                </a:solidFill>
              </a:rPr>
              <a:t/>
            </a:r>
            <a:br>
              <a:rPr lang="ru" sz="4000" b="1" dirty="0">
                <a:solidFill>
                  <a:srgbClr val="000099"/>
                </a:solidFill>
              </a:rPr>
            </a:br>
            <a:r>
              <a:rPr lang="ru" sz="1200" b="1" dirty="0">
                <a:solidFill>
                  <a:srgbClr val="000099"/>
                </a:solidFill>
              </a:rPr>
              <a:t>Федеральное государственное бюджетное образовательное учреждение </a:t>
            </a:r>
            <a:br>
              <a:rPr lang="ru" sz="1200" b="1" dirty="0">
                <a:solidFill>
                  <a:srgbClr val="000099"/>
                </a:solidFill>
              </a:rPr>
            </a:br>
            <a:r>
              <a:rPr lang="ru" sz="1200" b="1" dirty="0">
                <a:solidFill>
                  <a:srgbClr val="000099"/>
                </a:solidFill>
              </a:rPr>
              <a:t>высшего образования</a:t>
            </a:r>
            <a:r>
              <a:rPr lang="ru" sz="1300" dirty="0">
                <a:solidFill>
                  <a:srgbClr val="000099"/>
                </a:solidFill>
              </a:rPr>
              <a:t/>
            </a:r>
            <a:br>
              <a:rPr lang="ru" sz="1300" dirty="0">
                <a:solidFill>
                  <a:srgbClr val="000099"/>
                </a:solidFill>
              </a:rPr>
            </a:br>
            <a:r>
              <a:rPr lang="ru" b="1" dirty="0">
                <a:solidFill>
                  <a:srgbClr val="000099"/>
                </a:solidFill>
              </a:rPr>
              <a:t>«Уральский государственный университет путей сообщения»</a:t>
            </a:r>
            <a:r>
              <a:rPr lang="ru" dirty="0">
                <a:solidFill>
                  <a:srgbClr val="000099"/>
                </a:solidFill>
              </a:rPr>
              <a:t/>
            </a:r>
            <a:br>
              <a:rPr lang="ru" dirty="0">
                <a:solidFill>
                  <a:srgbClr val="000099"/>
                </a:solidFill>
              </a:rPr>
            </a:br>
            <a:r>
              <a:rPr lang="ru" dirty="0">
                <a:solidFill>
                  <a:srgbClr val="000099"/>
                </a:solidFill>
              </a:rPr>
              <a:t>(ФГБОУ ВО УрГУПС)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54" y="655454"/>
            <a:ext cx="1289794" cy="5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10</a:t>
            </a:fld>
            <a:endParaRPr lang="ru"/>
          </a:p>
        </p:txBody>
      </p:sp>
      <p:sp>
        <p:nvSpPr>
          <p:cNvPr id="4" name="TextBox 3"/>
          <p:cNvSpPr txBox="1"/>
          <p:nvPr/>
        </p:nvSpPr>
        <p:spPr>
          <a:xfrm>
            <a:off x="203812" y="176271"/>
            <a:ext cx="875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поступить в университет?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641" y="926299"/>
            <a:ext cx="8438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1.</a:t>
            </a:r>
            <a:r>
              <a:rPr lang="ru-RU" sz="2500" dirty="0" smtClean="0"/>
              <a:t> Без ЕГЭ и вступительных испытаний в форме УрГУПС;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/>
          </a:p>
          <a:p>
            <a:r>
              <a:rPr lang="ru-RU" sz="2500" b="1" dirty="0" smtClean="0"/>
              <a:t>2.</a:t>
            </a:r>
            <a:r>
              <a:rPr lang="ru-RU" sz="2500" dirty="0" smtClean="0"/>
              <a:t> По результатам ЕГЭ;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500" b="1" dirty="0" smtClean="0"/>
              <a:t>3.</a:t>
            </a:r>
            <a:r>
              <a:rPr lang="ru-RU" sz="2500" dirty="0" smtClean="0"/>
              <a:t> По результатам вступительных испытаний в форме УрГУПС;</a:t>
            </a:r>
          </a:p>
          <a:p>
            <a:endParaRPr lang="ru-RU" sz="1500" dirty="0" smtClean="0"/>
          </a:p>
          <a:p>
            <a:r>
              <a:rPr lang="ru-RU" sz="2500" b="1" dirty="0" smtClean="0"/>
              <a:t>4.</a:t>
            </a:r>
            <a:r>
              <a:rPr lang="ru-RU" sz="2500" dirty="0" smtClean="0"/>
              <a:t> По результатам ЕГЭ и вступительных испытаний в форме УрГУПС.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641" y="926299"/>
            <a:ext cx="8328752" cy="804232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3330" y="1916936"/>
            <a:ext cx="8328752" cy="528810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8641" y="2637606"/>
            <a:ext cx="8328752" cy="772136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641" y="3609862"/>
            <a:ext cx="8328752" cy="874003"/>
          </a:xfrm>
          <a:prstGeom prst="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4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11</a:t>
            </a:fld>
            <a:endParaRPr lang="ru"/>
          </a:p>
        </p:txBody>
      </p:sp>
      <p:sp>
        <p:nvSpPr>
          <p:cNvPr id="3" name="TextBox 2"/>
          <p:cNvSpPr txBox="1"/>
          <p:nvPr/>
        </p:nvSpPr>
        <p:spPr>
          <a:xfrm>
            <a:off x="203200" y="58301"/>
            <a:ext cx="87020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Право на прием без ЕГЭ и </a:t>
            </a:r>
          </a:p>
          <a:p>
            <a:pPr algn="ctr"/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в форме УрГУПС: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победители </a:t>
            </a:r>
            <a:r>
              <a:rPr lang="ru-RU" dirty="0"/>
              <a:t>и </a:t>
            </a:r>
            <a:r>
              <a:rPr lang="ru-RU" dirty="0" smtClean="0"/>
              <a:t>призеры </a:t>
            </a:r>
            <a:r>
              <a:rPr lang="ru-RU" dirty="0"/>
              <a:t>заключительного этапа всероссийской олимпиады </a:t>
            </a:r>
            <a:r>
              <a:rPr lang="ru-RU" dirty="0" smtClean="0"/>
              <a:t>школьников, 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победителями и призерами IV этапа </a:t>
            </a:r>
            <a:r>
              <a:rPr lang="ru-RU" dirty="0">
                <a:solidFill>
                  <a:srgbClr val="C00000"/>
                </a:solidFill>
              </a:rPr>
              <a:t>всеукраинских</a:t>
            </a:r>
            <a:r>
              <a:rPr lang="ru-RU" dirty="0"/>
              <a:t> ученических олимпиад, республиканской олимпиады </a:t>
            </a:r>
            <a:r>
              <a:rPr lang="ru-RU" dirty="0" smtClean="0"/>
              <a:t>школьников,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члены </a:t>
            </a:r>
            <a:r>
              <a:rPr lang="ru-RU" dirty="0"/>
              <a:t>сборных команд Российской </a:t>
            </a:r>
            <a:r>
              <a:rPr lang="ru-RU" dirty="0" smtClean="0"/>
              <a:t>Федерации и </a:t>
            </a:r>
            <a:r>
              <a:rPr lang="ru-RU" dirty="0" smtClean="0">
                <a:solidFill>
                  <a:srgbClr val="C00000"/>
                </a:solidFill>
              </a:rPr>
              <a:t>Украины</a:t>
            </a:r>
            <a:r>
              <a:rPr lang="ru-RU" dirty="0" smtClean="0"/>
              <a:t>, </a:t>
            </a:r>
            <a:r>
              <a:rPr lang="ru-RU" dirty="0"/>
              <a:t>участвовавших в международных олимпиадах по общеобразовательным </a:t>
            </a:r>
            <a:r>
              <a:rPr lang="ru-RU" dirty="0" smtClean="0"/>
              <a:t>предметам,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победители </a:t>
            </a:r>
            <a:r>
              <a:rPr lang="ru-RU" dirty="0"/>
              <a:t>и призеры </a:t>
            </a:r>
            <a:r>
              <a:rPr lang="ru-RU" dirty="0" smtClean="0"/>
              <a:t>олимпиад школьников</a:t>
            </a:r>
          </a:p>
          <a:p>
            <a:pPr algn="just"/>
            <a:r>
              <a:rPr lang="ru-RU" dirty="0" smtClean="0"/>
              <a:t>      из перечня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</a:t>
            </a:r>
          </a:p>
          <a:p>
            <a:pPr algn="just"/>
            <a:r>
              <a:rPr lang="ru-RU" dirty="0" smtClean="0"/>
              <a:t>      (ЕГЭ/ВИ больше 75 баллов</a:t>
            </a:r>
            <a:r>
              <a:rPr lang="ru-RU" dirty="0"/>
              <a:t>) = 100 </a:t>
            </a:r>
            <a:r>
              <a:rPr lang="ru-RU" dirty="0" smtClean="0"/>
              <a:t>баллов за </a:t>
            </a:r>
            <a:r>
              <a:rPr lang="ru-RU" dirty="0"/>
              <a:t>предмет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sun9-41.userapi.com/sun9-22/impg/us-Skf5eY_iGyFwUlP7iVIAStIGg6HKhTn-Sow/Ts6QCdCrkos.jpg?size=604x548&amp;quality=96&amp;sign=4f10189bec94f978a00854a140fbe78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82" y="1887291"/>
            <a:ext cx="1071083" cy="9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6800" y="2827072"/>
            <a:ext cx="69435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50" dirty="0" smtClean="0"/>
              <a:t>Герои РФ, лица, награжденные тремя орденами Мужества;</a:t>
            </a:r>
          </a:p>
          <a:p>
            <a:pPr marL="285750" indent="-285750" algn="just">
              <a:buFontTx/>
              <a:buChar char="-"/>
            </a:pPr>
            <a:r>
              <a:rPr lang="ru-RU" sz="1450" dirty="0"/>
              <a:t>дети лиц, принимавших </a:t>
            </a:r>
            <a:r>
              <a:rPr lang="ru-RU" sz="1450" u="sng" dirty="0"/>
              <a:t>участие в </a:t>
            </a:r>
            <a:r>
              <a:rPr lang="ru-RU" sz="1450" u="sng" dirty="0" smtClean="0"/>
              <a:t>СВО</a:t>
            </a:r>
            <a:r>
              <a:rPr lang="ru-RU" sz="1450" dirty="0" smtClean="0"/>
              <a:t>, </a:t>
            </a:r>
            <a:r>
              <a:rPr lang="ru-RU" sz="1450" dirty="0"/>
              <a:t>дети военнослужащих, сотрудников, </a:t>
            </a:r>
            <a:r>
              <a:rPr lang="ru-RU" sz="1450" u="sng" dirty="0"/>
              <a:t>направленных в другие государства</a:t>
            </a:r>
            <a:r>
              <a:rPr lang="ru-RU" sz="1450" dirty="0"/>
              <a:t>, если указанные лица, военнослужащие, сотрудники </a:t>
            </a:r>
            <a:r>
              <a:rPr lang="ru-RU" sz="1450" u="sng" dirty="0"/>
              <a:t>погибли или получили увечье </a:t>
            </a:r>
            <a:r>
              <a:rPr lang="ru-RU" sz="1450" dirty="0"/>
              <a:t>(ранение, травму, контузию) либо </a:t>
            </a:r>
            <a:r>
              <a:rPr lang="ru-RU" sz="1450" u="sng" dirty="0"/>
              <a:t>заболевание при исполнении обязанностей военной службы</a:t>
            </a:r>
            <a:r>
              <a:rPr lang="ru-RU" sz="1450" dirty="0"/>
              <a:t> (служебных обязанностей) в ходе </a:t>
            </a:r>
            <a:r>
              <a:rPr lang="ru-RU" sz="1450" dirty="0" smtClean="0"/>
              <a:t>СВО </a:t>
            </a:r>
            <a:r>
              <a:rPr lang="ru-RU" sz="1450" dirty="0"/>
              <a:t>(боевых действий на территориях иностранных государств) </a:t>
            </a:r>
            <a:r>
              <a:rPr lang="ru-RU" sz="1450" u="sng" dirty="0"/>
              <a:t>либо удостоены звания Героя </a:t>
            </a:r>
            <a:r>
              <a:rPr lang="ru-RU" sz="1450" u="sng" dirty="0" smtClean="0"/>
              <a:t>РФ или </a:t>
            </a:r>
            <a:r>
              <a:rPr lang="ru-RU" sz="1450" u="sng" dirty="0"/>
              <a:t>награждены тремя орденами </a:t>
            </a:r>
            <a:r>
              <a:rPr lang="ru-RU" sz="1450" u="sng" dirty="0" smtClean="0"/>
              <a:t>Мужества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885471" y="2787984"/>
            <a:ext cx="442659" cy="1914341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8709" y="3369178"/>
            <a:ext cx="173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отдельная квота</a:t>
            </a:r>
            <a:endParaRPr lang="ru-RU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24169"/>
              </p:ext>
            </p:extLst>
          </p:nvPr>
        </p:nvGraphicFramePr>
        <p:xfrm>
          <a:off x="149469" y="140677"/>
          <a:ext cx="8836270" cy="4655996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1479212"/>
                <a:gridCol w="5244485"/>
                <a:gridCol w="2112573"/>
              </a:tblGrid>
              <a:tr h="640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направлений подготовки, специальностей</a:t>
                      </a: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5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23.05.03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Подвижной состав железных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дорог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"/>
                          <a:cs typeface="Arial" pitchFamily="34" charset="0"/>
                        </a:rPr>
                        <a:t>Грузовые вагоны, Пассажирские вагоны, Электрический транспорт железных дорог, Высокоскоростной наземный транспорт)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rowSpan="4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1. Русский язык</a:t>
                      </a:r>
                    </a:p>
                    <a:p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2. Математика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(профильный уровень)</a:t>
                      </a:r>
                    </a:p>
                    <a:p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3. Физика / Информатика и информационно-коммуникационные технологии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(ИКТ) –  по выбору поступающих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9" marR="84759" marT="34282" marB="34282"/>
                </a:tc>
              </a:tr>
              <a:tr h="80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23.05.04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Эксплуатация железных дорог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Магистральный транспорт, Грузовая и коммерческая работа, Транспортный бизнес и логистика)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3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23.05.05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Системы обеспечения движения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поездов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Электроснабжение железных дорог, Автоматика и телемеханика на железнодорожном транспорте, Телекоммуникационные системы и сети железнодорожного транспорта)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23.05.06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Строительство железных дорог, мостов и транспортных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тоннелей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Строительство магистральных железных дорог, Управление техническим состоянием железнодорожного пути, Мосты)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12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2480"/>
              </p:ext>
            </p:extLst>
          </p:nvPr>
        </p:nvGraphicFramePr>
        <p:xfrm>
          <a:off x="149469" y="140677"/>
          <a:ext cx="8836270" cy="4573441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1470011"/>
                <a:gridCol w="5253686"/>
                <a:gridCol w="2112573"/>
              </a:tblGrid>
              <a:tr h="62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направлений подготовки, специальностей</a:t>
                      </a:r>
                    </a:p>
                  </a:txBody>
                  <a:tcPr marL="50032" marR="63569" marT="0" marB="0" anchor="ctr">
                    <a:solidFill>
                      <a:srgbClr val="B6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B6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B6DFEC"/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08.03.01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Строительство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Промышленное и гражданское строительство)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rowSpan="8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1. Русский язык</a:t>
                      </a:r>
                    </a:p>
                    <a:p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2. Математика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(профильный уровень)</a:t>
                      </a:r>
                    </a:p>
                    <a:p>
                      <a:endParaRPr lang="ru-RU" sz="15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3. Физика / Информатика и информационно-коммуникационные технологии </a:t>
                      </a: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(ИКТ) –  по выбору поступающих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759" marR="84759" marT="34282" marB="34282"/>
                </a:tc>
              </a:tr>
              <a:tr h="62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09.03.02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Информационные системы и </a:t>
                      </a: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технологии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Системное администрирование информационно-коммуникационных систем; Системы искусственного интеллекта)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10.03.01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Информационная </a:t>
                      </a: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безопасность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Организация и технологии защиты информации (на транспорте))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13.03.02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Электроэнергетика и </a:t>
                      </a: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электротехника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Электрические станции и подстанции)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15.0</a:t>
                      </a:r>
                      <a:r>
                        <a:rPr lang="en-US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.06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700" dirty="0" err="1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Мехатроника</a:t>
                      </a: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и </a:t>
                      </a: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робототехника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Мехатронные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и робототехнические системы; Инжиниринг и информационные технологии в транспортном машиностроении)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20.0</a:t>
                      </a:r>
                      <a:r>
                        <a:rPr lang="en-US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Техносферная </a:t>
                      </a:r>
                      <a:r>
                        <a:rPr lang="ru-RU" sz="17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безопасность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Техносферная безопасность)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</a:t>
                      </a:r>
                      <a:r>
                        <a:rPr lang="en-US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Технология транспортных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процессов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Цифровой транспорт и логистика)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23.03.03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Эксплуатация транспортно-технологических машин и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комплексов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Автомобили и автомобильное хозяйство)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326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52145"/>
              </p:ext>
            </p:extLst>
          </p:nvPr>
        </p:nvGraphicFramePr>
        <p:xfrm>
          <a:off x="158262" y="149471"/>
          <a:ext cx="8818684" cy="4587782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1677897"/>
                <a:gridCol w="4904632"/>
                <a:gridCol w="2236155"/>
              </a:tblGrid>
              <a:tr h="772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направлений подготовки, специальностей</a:t>
                      </a: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форме ЕГЭ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</a:tr>
              <a:tr h="69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38.0</a:t>
                      </a:r>
                      <a:r>
                        <a:rPr lang="en-US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Экономика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Экономика строительного бизнеса; Экономика и организация производства на предприятии; Экономика труда)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 </a:t>
                      </a:r>
                      <a:r>
                        <a:rPr lang="ru-RU" sz="15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Русский язык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 </a:t>
                      </a:r>
                      <a:r>
                        <a:rPr lang="ru-RU" sz="15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Математика 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(профильный уровень)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 </a:t>
                      </a:r>
                      <a:r>
                        <a:rPr lang="ru-RU" sz="15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Обществознание / Информатика и информационно-коммуникационные технологии</a:t>
                      </a:r>
                      <a:r>
                        <a:rPr lang="ru-RU" sz="15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(ИКТ) –  </a:t>
                      </a:r>
                      <a:r>
                        <a:rPr lang="ru-RU" sz="1500" i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 выбору поступающих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</a:tr>
              <a:tr h="82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38.03.02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Менеджмент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Управление развитием организации; Логистика; Транспортные системы агломераций; Кадровый менеджмент; Управление в индустрии туризма, сервиса и гостеприимства)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3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38.03.03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Управление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персоналом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Информационные технологии в управлении персоналом)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6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43.03.01</a:t>
                      </a: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Сервис </a:t>
                      </a:r>
                      <a:r>
                        <a:rPr lang="ru-RU" sz="15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5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Сервис на транспорте)</a:t>
                      </a:r>
                      <a:endParaRPr lang="ru-RU" sz="15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04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97713"/>
              </p:ext>
            </p:extLst>
          </p:nvPr>
        </p:nvGraphicFramePr>
        <p:xfrm>
          <a:off x="149469" y="131885"/>
          <a:ext cx="8827477" cy="4677343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1591196"/>
                <a:gridCol w="3536415"/>
                <a:gridCol w="3699866"/>
              </a:tblGrid>
              <a:tr h="615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направлений подготовки, специальностей</a:t>
                      </a: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 ЕГЭ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rgbClr val="A9D8E9"/>
                    </a:solidFill>
                  </a:tcPr>
                </a:tc>
              </a:tr>
              <a:tr h="1163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39.03.01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Социология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Интернет-маркетинг и социальная аналитика)</a:t>
                      </a:r>
                      <a:endParaRPr lang="ru-RU" sz="18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Русский язык</a:t>
                      </a:r>
                      <a:endParaRPr lang="ru-RU" sz="13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Обществознание </a:t>
                      </a:r>
                      <a:endParaRPr lang="ru-RU" sz="13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Математика (профильный уровень) / Информатика и информационно-коммуникационные технологии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(ИКТ) –  </a:t>
                      </a:r>
                      <a:r>
                        <a:rPr lang="ru-RU" sz="1300" i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 выбору поступающих</a:t>
                      </a:r>
                      <a:endParaRPr lang="ru-RU" sz="13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</a:tr>
              <a:tr h="114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43.03.02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88490" algn="r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Туризм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И</a:t>
                      </a:r>
                      <a:r>
                        <a:rPr kumimoji="0"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нновационные технологии управления в индустрии туризма и гостеприимства)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Русский язык</a:t>
                      </a:r>
                      <a:endParaRPr lang="ru-RU" sz="13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История</a:t>
                      </a:r>
                      <a:endParaRPr lang="ru-RU" sz="13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Обществознание / География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–  </a:t>
                      </a:r>
                      <a:r>
                        <a:rPr lang="ru-RU" sz="1300" i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 выбору </a:t>
                      </a:r>
                      <a:r>
                        <a:rPr lang="ru-RU" sz="1300" i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поступающих</a:t>
                      </a:r>
                    </a:p>
                  </a:txBody>
                  <a:tcPr marL="50032" marR="63569" marT="0" marB="0"/>
                </a:tc>
              </a:tr>
              <a:tr h="60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направлений подготовки, специальностей</a:t>
                      </a: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испытания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32" marR="6356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28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38.05.03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88490" algn="r"/>
                        </a:tabLst>
                      </a:pPr>
                      <a:r>
                        <a:rPr kumimoji="0" lang="ru-RU" sz="24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Таможенное дело </a:t>
                      </a:r>
                      <a:r>
                        <a:rPr kumimoji="0" lang="ru-RU" sz="1800" b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(Таможенное дело на транспорте)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50032" marR="6356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 </a:t>
                      </a:r>
                      <a:r>
                        <a:rPr lang="ru-RU" sz="1300" b="1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Русский язык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kumimoji="0" lang="ru-RU" sz="1300" b="1" i="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Обществознание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 </a:t>
                      </a:r>
                      <a:r>
                        <a:rPr lang="ru-RU" sz="1300" b="1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География / Информатика и информационно-коммуникационные технологии</a:t>
                      </a:r>
                      <a:r>
                        <a:rPr lang="ru-RU" sz="13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(ИКТ) – по выбору поступающих</a:t>
                      </a:r>
                    </a:p>
                  </a:txBody>
                  <a:tcPr marL="50032" marR="63569" marT="0" marB="0"/>
                </a:tc>
              </a:tr>
            </a:tbl>
          </a:graphicData>
        </a:graphic>
      </p:graphicFrame>
      <p:sp>
        <p:nvSpPr>
          <p:cNvPr id="171" name="Google Shape;171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246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122" y="128522"/>
            <a:ext cx="838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Вступительные испытания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форме УрГУПС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69" y="1053101"/>
            <a:ext cx="886264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rgbClr val="003399"/>
                </a:solidFill>
              </a:rPr>
              <a:t>На базе среднего профессионального образования</a:t>
            </a:r>
            <a:r>
              <a:rPr lang="ru-RU" sz="1600" b="1" dirty="0" smtClean="0">
                <a:solidFill>
                  <a:srgbClr val="003399"/>
                </a:solidFill>
              </a:rPr>
              <a:t>:</a:t>
            </a:r>
            <a:endParaRPr lang="ru-RU" sz="1600" b="1" dirty="0">
              <a:solidFill>
                <a:srgbClr val="003399"/>
              </a:solidFill>
            </a:endParaRPr>
          </a:p>
          <a:p>
            <a:r>
              <a:rPr lang="ru-RU" sz="1600" dirty="0"/>
              <a:t>Русский язык + 2 профильных ВИ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Например, при поступлении на </a:t>
            </a:r>
            <a:r>
              <a:rPr lang="ru-RU" sz="1600" b="1" i="1" dirty="0">
                <a:solidFill>
                  <a:srgbClr val="000099"/>
                </a:solidFill>
              </a:rPr>
              <a:t>23.05.05 Системы обеспечения движения поездов </a:t>
            </a:r>
            <a:r>
              <a:rPr lang="ru-RU" sz="1600" i="1" dirty="0">
                <a:solidFill>
                  <a:srgbClr val="000099"/>
                </a:solidFill>
              </a:rPr>
              <a:t>(Электроснабжение железных дорог, Автоматика и телемеханика на железнодорожном транспорте, Телекоммуникационные системы и сети железнодорожного транспорта) </a:t>
            </a:r>
            <a:r>
              <a:rPr lang="ru-RU" sz="1600" dirty="0"/>
              <a:t>необходимо успешно пройти вступительные испытания в УрГУПС по следующим предметам:</a:t>
            </a:r>
          </a:p>
          <a:p>
            <a:endParaRPr lang="ru-RU" sz="900" dirty="0"/>
          </a:p>
          <a:p>
            <a:r>
              <a:rPr lang="ru-RU" sz="1600" dirty="0"/>
              <a:t>1. Общий курс железных дорог.</a:t>
            </a:r>
          </a:p>
          <a:p>
            <a:r>
              <a:rPr lang="ru-RU" sz="1600" dirty="0"/>
              <a:t>2. Электротехника.</a:t>
            </a:r>
          </a:p>
          <a:p>
            <a:r>
              <a:rPr lang="ru-RU" sz="1600" dirty="0"/>
              <a:t>3. Русский язык.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16</a:t>
            </a:fld>
            <a:endParaRPr lang="ru"/>
          </a:p>
        </p:txBody>
      </p:sp>
      <p:sp>
        <p:nvSpPr>
          <p:cNvPr id="5" name="TextBox 4"/>
          <p:cNvSpPr txBox="1"/>
          <p:nvPr/>
        </p:nvSpPr>
        <p:spPr>
          <a:xfrm>
            <a:off x="7166205" y="731306"/>
            <a:ext cx="479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kartinkin.net/uploads/posts/2022-02/1645151819_60-kartinkin-net-p-kartinki-chelovechki-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3" y="3235094"/>
            <a:ext cx="2339577" cy="1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4810" y="3234694"/>
            <a:ext cx="334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008000"/>
                </a:solidFill>
              </a:rPr>
              <a:t>подготовительные курсы </a:t>
            </a:r>
            <a:r>
              <a:rPr lang="ru-RU" sz="1800" b="1" i="1" dirty="0" smtClean="0">
                <a:solidFill>
                  <a:srgbClr val="008000"/>
                </a:solidFill>
              </a:rPr>
              <a:t>УрГУПС</a:t>
            </a:r>
            <a:endParaRPr lang="ru-RU" sz="1800" b="1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0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44" y="83488"/>
            <a:ext cx="7288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вступительные испытания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(русский язык, математика, физика, обществознание, история)</a:t>
            </a:r>
            <a:endParaRPr lang="ru-RU" sz="2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809" y="1512448"/>
            <a:ext cx="873076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/>
              <a:t>Поступающие на базе </a:t>
            </a:r>
            <a:r>
              <a:rPr lang="ru-RU" sz="1450" b="1" dirty="0" smtClean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sz="1450" b="1" dirty="0" smtClean="0"/>
              <a:t>и </a:t>
            </a:r>
          </a:p>
          <a:p>
            <a:pPr algn="ctr"/>
            <a:r>
              <a:rPr lang="ru-RU" sz="1450" b="1" dirty="0" smtClean="0">
                <a:solidFill>
                  <a:srgbClr val="FF0000"/>
                </a:solidFill>
              </a:rPr>
              <a:t>среднего профессионального образования</a:t>
            </a:r>
          </a:p>
          <a:p>
            <a:pPr algn="ctr"/>
            <a:endParaRPr lang="ru-RU" sz="1000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50" b="1" dirty="0" smtClean="0"/>
              <a:t>Инвалид (ребенок-инвалид): </a:t>
            </a:r>
            <a:r>
              <a:rPr lang="ru-RU" sz="1450" dirty="0" smtClean="0"/>
              <a:t>вне зависимости от того, участвовал ли поступающий в сдаче ЕГЭ;</a:t>
            </a:r>
            <a:endParaRPr lang="ru-RU" sz="1450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50" b="1" dirty="0" smtClean="0"/>
              <a:t>Иностранный гражданин:</a:t>
            </a:r>
            <a:r>
              <a:rPr lang="ru-RU" sz="1450" dirty="0" smtClean="0"/>
              <a:t> вне зависимости от того, участвовал ли поступающий в сдаче ЕГЭ;</a:t>
            </a:r>
            <a:endParaRPr lang="ru-RU" sz="1450" dirty="0"/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50" b="1" dirty="0" smtClean="0"/>
              <a:t>Поступающий, который получил документ о среднем общем образовании в иностранной организации</a:t>
            </a:r>
            <a:r>
              <a:rPr lang="ru-RU" sz="1450" dirty="0" smtClean="0"/>
              <a:t> (по тем предметам, по которым поступающий не сдавал ЕГЭ в текущем календарном году);</a:t>
            </a:r>
            <a:endParaRPr lang="ru-RU" sz="14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17</a:t>
            </a:fld>
            <a:endParaRPr lang="ru"/>
          </a:p>
        </p:txBody>
      </p:sp>
      <p:pic>
        <p:nvPicPr>
          <p:cNvPr id="1026" name="Picture 2" descr="https://www.trn-news.ru/Ru/Upload/Image/dcwjbeygf3wuiehr9ew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9" y="569779"/>
            <a:ext cx="1414004" cy="9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809" y="189053"/>
            <a:ext cx="209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К Л Ю Ч Е Н И Я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799" y="3939645"/>
            <a:ext cx="59787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/>
              <a:t>дети лиц, принимавших участие в </a:t>
            </a:r>
            <a:r>
              <a:rPr lang="ru-RU" sz="1450" b="1" dirty="0" smtClean="0"/>
              <a:t>СВО</a:t>
            </a:r>
            <a:r>
              <a:rPr lang="ru-RU" sz="1450" dirty="0" smtClean="0"/>
              <a:t>, </a:t>
            </a:r>
          </a:p>
          <a:p>
            <a:r>
              <a:rPr lang="ru-RU" sz="1450" dirty="0" smtClean="0"/>
              <a:t>дети </a:t>
            </a:r>
            <a:r>
              <a:rPr lang="ru-RU" sz="1450" dirty="0"/>
              <a:t>военнослужащих, сотрудников, направленных в другие </a:t>
            </a:r>
            <a:r>
              <a:rPr lang="ru-RU" sz="1450" dirty="0" smtClean="0"/>
              <a:t>государства и принимавших участие в боевых действиях.</a:t>
            </a:r>
            <a:endParaRPr lang="ru-RU" sz="1450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652230" y="3939645"/>
            <a:ext cx="442659" cy="754271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7398" y="3986728"/>
            <a:ext cx="181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000"/>
                </a:solidFill>
              </a:rPr>
              <a:t>отдельная квота</a:t>
            </a:r>
            <a:endParaRPr lang="ru-RU" sz="1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3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18</a:t>
            </a:fld>
            <a:endParaRPr lang="ru"/>
          </a:p>
        </p:txBody>
      </p:sp>
      <p:pic>
        <p:nvPicPr>
          <p:cNvPr id="1026" name="Picture 2" descr="https://um.baden-wuerttemberg.de/fileadmin/_processed_/d/2/csm_Europaeische_Union_Menschen_123RF_Maksym_Yemelyanov_2434x1310_01_1cbc8c8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63" y="2191423"/>
            <a:ext cx="6720077" cy="25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85" y="252431"/>
            <a:ext cx="8721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абитуриенты из числа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иностранных граждан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поступающие: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- на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бюджетные места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сдают 3 ВИ. Участвуют в одном конкурсе с гражданами РФ;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- на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места с оплатой стоимости обучения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, имеют права проходить только 1 ВИ в форме тестирования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 rot="-382">
            <a:off x="461527" y="705771"/>
            <a:ext cx="6644359" cy="325356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02" tIns="91402" rIns="91402" bIns="91402" anchor="t" anchorCtr="0">
            <a:no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 –</a:t>
            </a:r>
            <a:r>
              <a:rPr lang="ru" sz="24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 (профильный уровень)</a:t>
            </a:r>
            <a:endParaRPr sz="2400" dirty="0" smtClean="0">
              <a:solidFill>
                <a:schemeClr val="dk1"/>
              </a:solidFill>
            </a:endParaRP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</a:t>
            </a: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 – </a:t>
            </a:r>
            <a:r>
              <a:rPr lang="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 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</a:t>
            </a: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endParaRPr lang="ru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обществознание </a:t>
            </a: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endParaRPr lang="ru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 </a:t>
            </a:r>
            <a:r>
              <a:rPr lang="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и</a:t>
            </a:r>
            <a:r>
              <a:rPr lang="ru" sz="24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нформатика и ИКТ –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40</a:t>
            </a: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" sz="24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география –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37</a:t>
            </a:r>
          </a:p>
          <a:p>
            <a:pPr marL="342900" indent="-342900" algn="just">
              <a:buClr>
                <a:srgbClr val="38761D"/>
              </a:buClr>
              <a:buSzPts val="24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проф.</a:t>
            </a:r>
            <a:r>
              <a:rPr lang="ru" sz="24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предмет – 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27 или 36</a:t>
            </a:r>
            <a:endParaRPr sz="2400" dirty="0">
              <a:solidFill>
                <a:srgbClr val="000099"/>
              </a:solidFill>
            </a:endParaRPr>
          </a:p>
          <a:p>
            <a:pPr algn="ctr">
              <a:buClr>
                <a:srgbClr val="000099"/>
              </a:buClr>
              <a:buSzPts val="2400"/>
            </a:pPr>
            <a:endParaRPr sz="1200" b="1" u="sng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2800" b="1" dirty="0">
              <a:solidFill>
                <a:srgbClr val="00B050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45" y="4220636"/>
            <a:ext cx="1164748" cy="50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-1" y="0"/>
            <a:ext cx="9064869" cy="64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ctr" anchorCtr="0">
            <a:noAutofit/>
          </a:bodyPr>
          <a:lstStyle/>
          <a:p>
            <a:pPr algn="ctr"/>
            <a:r>
              <a:rPr lang="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Минимальные баллы:</a:t>
            </a:r>
            <a:endParaRPr sz="3200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khabarovsk.md/uploads/posts/2018-03/1522027117_2-_-1_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19" y="2275271"/>
            <a:ext cx="3569824" cy="20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19</a:t>
            </a:fld>
            <a:endParaRPr lang="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orage.myseldon.com/news_pict_5F/5F5811D049566A045ECBCD07AC638E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52" y="288965"/>
            <a:ext cx="3213666" cy="2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1785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3 способа </a:t>
            </a:r>
            <a:r>
              <a:rPr lang="ru-RU" sz="1800" dirty="0" smtClean="0"/>
              <a:t>подачи документов: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800" dirty="0" smtClean="0"/>
              <a:t>Лично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800" dirty="0" smtClean="0"/>
              <a:t>Через операторов почтовой связи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800" dirty="0" smtClean="0"/>
              <a:t>В электронно-цифровой форме </a:t>
            </a:r>
          </a:p>
          <a:p>
            <a:pPr marL="457200" lvl="1"/>
            <a:r>
              <a:rPr lang="ru-RU" sz="1800" dirty="0" smtClean="0"/>
              <a:t>	(личный кабинет поступающего </a:t>
            </a:r>
          </a:p>
          <a:p>
            <a:pPr marL="457200" lvl="1"/>
            <a:r>
              <a:rPr lang="ru-RU" sz="1800" dirty="0" smtClean="0"/>
              <a:t>	на сайте вуза или портал Госуслуг)</a:t>
            </a:r>
            <a:endParaRPr lang="ru-RU" sz="1800" dirty="0"/>
          </a:p>
        </p:txBody>
      </p:sp>
      <p:pic>
        <p:nvPicPr>
          <p:cNvPr id="5" name="Picture 11" descr="https://ae01.alicdn.com/kf/HTB1.cFaRYvpK1RjSZFqq6AXUVXau/Buy-3c-About-customs-duties-and-DHL-Express-Shipping-DHL-Remote-A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48" y="2427453"/>
            <a:ext cx="18145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www.33hobby.com/image/catalog/demo/manufacturer/em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53" y="3264290"/>
            <a:ext cx="2027485" cy="1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s://cdn3.zp.ru/job/attaches/2017/10/40/7b/407bacd3b49690cd4d346ccdb75e36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38" y="3436613"/>
            <a:ext cx="1468870" cy="11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reputationalchemy.com/wp-content/uploads/2013/02/business_figure_with_clients_10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7999"/>
            <a:ext cx="2686164" cy="255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k37.ru/images/2019/12/30/1122c327e78245f3862568fe5d5ee3f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339027"/>
            <a:ext cx="13176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870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20</a:t>
            </a:fld>
            <a:endParaRPr lang="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98066"/>
              </p:ext>
            </p:extLst>
          </p:nvPr>
        </p:nvGraphicFramePr>
        <p:xfrm>
          <a:off x="154237" y="753703"/>
          <a:ext cx="8829331" cy="4076294"/>
        </p:xfrm>
        <a:graphic>
          <a:graphicData uri="http://schemas.openxmlformats.org/drawingml/2006/table">
            <a:tbl>
              <a:tblPr>
                <a:tableStyleId>{9D491AE3-8D96-45D2-B731-8F4DF972B8B0}</a:tableStyleId>
              </a:tblPr>
              <a:tblGrid>
                <a:gridCol w="7897346"/>
                <a:gridCol w="931985"/>
              </a:tblGrid>
              <a:tr h="449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ИД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8" marR="5728" marT="57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Количество баллов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8" marR="5728" marT="57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чемпиона, призера Олимпийских игр,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Паралимпийских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игр, 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Сурдлимпийских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игр, чемпиона мира, чемпиона Европы, лица, занявшего первое место на первенстве мира, первенстве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7 до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396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золотого, серебряного или бронзового знака отличия ГТО, если поступающий в текущем году и (или) в предшествующем году относится (относился) к этой возрастной группе.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39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диплома о среднем профессиональном образовании с отличием, диплома о начальном профессиональном образовании с отличием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591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и (или) результаты участия в олимпиадах школьников (не используемые для получения особых прав) и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мероприятиях </a:t>
                      </a:r>
                      <a:r>
                        <a:rPr lang="ru-RU" sz="12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УрГУПС</a:t>
                      </a:r>
                      <a:r>
                        <a:rPr lang="ru-RU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за исключением конкурса «Юный железнодорожник Урала»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участия в финале Всероссийского конкурса для школьников «Большая перемена»: </a:t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победитель –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призер –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201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волонтерской (добровольческой)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до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221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статуса победителя (призера) национального и (или) международного чемпионата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221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военной службы по призыву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  <a:tr h="221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военной службы по контракту, по мобилизации, пребывание в добровольческих формированиях в соответствии с контрактом о добровольном содействии в выполнении задач, возложенных на ВС РФ, в ходе СВО на территориях Украины, ДНР, ЛНР, Запорожской области и Херсонской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28" marR="5728" marT="5728" marB="0" anchor="ctr"/>
                </a:tc>
              </a:tr>
            </a:tbl>
          </a:graphicData>
        </a:graphic>
      </p:graphicFrame>
      <p:sp>
        <p:nvSpPr>
          <p:cNvPr id="4" name="Google Shape;127;p19"/>
          <p:cNvSpPr txBox="1"/>
          <p:nvPr/>
        </p:nvSpPr>
        <p:spPr>
          <a:xfrm>
            <a:off x="131884" y="136113"/>
            <a:ext cx="8862647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ctr" anchorCtr="0">
            <a:noAutofit/>
          </a:bodyPr>
          <a:lstStyle/>
          <a:p>
            <a:pPr algn="ctr"/>
            <a:r>
              <a:rPr lang="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Индивидуальные </a:t>
            </a:r>
            <a:r>
              <a:rPr lang="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достижения (</a:t>
            </a:r>
            <a:r>
              <a:rPr lang="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 сумме до 10 баллов</a:t>
            </a:r>
            <a:r>
              <a:rPr lang="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):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"/>
              </a:rPr>
              <a:t>на основании заявления поступающего +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43524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rnaul.ecvdo.ru/assets/images/report/delovoj-chelove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3" y="156009"/>
            <a:ext cx="4987491" cy="46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21</a:t>
            </a:fld>
            <a:endParaRPr lang="ru"/>
          </a:p>
        </p:txBody>
      </p:sp>
      <p:sp>
        <p:nvSpPr>
          <p:cNvPr id="4" name="TextBox 3"/>
          <p:cNvSpPr txBox="1"/>
          <p:nvPr/>
        </p:nvSpPr>
        <p:spPr>
          <a:xfrm>
            <a:off x="4378569" y="2664061"/>
            <a:ext cx="422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</a:t>
            </a:r>
            <a:endParaRPr lang="ru-RU" sz="5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75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22</a:t>
            </a:fld>
            <a:endParaRPr lang="ru"/>
          </a:p>
        </p:txBody>
      </p:sp>
      <p:sp>
        <p:nvSpPr>
          <p:cNvPr id="4" name="Прямоугольник 3"/>
          <p:cNvSpPr/>
          <p:nvPr/>
        </p:nvSpPr>
        <p:spPr>
          <a:xfrm>
            <a:off x="1776047" y="835655"/>
            <a:ext cx="7218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Поступающий подлежит зачислению, если у него по состоянию </a:t>
            </a:r>
            <a:r>
              <a:rPr lang="ru-RU" sz="1600" b="1" dirty="0">
                <a:solidFill>
                  <a:srgbClr val="008000"/>
                </a:solidFill>
              </a:rPr>
              <a:t>на день завершения приема оригинала </a:t>
            </a:r>
            <a:r>
              <a:rPr lang="ru-RU" sz="1600" dirty="0" smtClean="0"/>
              <a:t>выполнено одно </a:t>
            </a:r>
            <a:r>
              <a:rPr lang="ru-RU" sz="1600" dirty="0"/>
              <a:t>из условий:</a:t>
            </a:r>
          </a:p>
          <a:p>
            <a:r>
              <a:rPr lang="ru-RU" sz="1600" dirty="0"/>
              <a:t>1) информация о документе об образовании подтверждена сведениями из ФРДО, и на </a:t>
            </a:r>
            <a:r>
              <a:rPr lang="ru-RU" sz="1600" dirty="0" err="1" smtClean="0"/>
              <a:t>гос.услугах</a:t>
            </a:r>
            <a:r>
              <a:rPr lang="ru-RU" sz="1600" dirty="0" smtClean="0"/>
              <a:t> </a:t>
            </a:r>
            <a:r>
              <a:rPr lang="ru-RU" sz="1600" dirty="0"/>
              <a:t>имеется отметка о представлении в университет оригинала документа об образовании;</a:t>
            </a:r>
          </a:p>
          <a:p>
            <a:r>
              <a:rPr lang="ru-RU" sz="1600" dirty="0"/>
              <a:t>2) в университете имеется представленный поступающим оригинал документа </a:t>
            </a:r>
            <a:r>
              <a:rPr lang="ru-RU" sz="1600" dirty="0" smtClean="0"/>
              <a:t>об образовании.</a:t>
            </a:r>
          </a:p>
          <a:p>
            <a:endParaRPr lang="ru-RU" sz="1600" dirty="0" smtClean="0"/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Зачисление </a:t>
            </a:r>
            <a:r>
              <a:rPr lang="ru-RU" sz="1600" dirty="0"/>
              <a:t>проводится </a:t>
            </a:r>
            <a:r>
              <a:rPr lang="ru-RU" sz="1600" b="1" dirty="0">
                <a:solidFill>
                  <a:srgbClr val="008000"/>
                </a:solidFill>
              </a:rPr>
              <a:t>в соответствии с приоритетами </a:t>
            </a:r>
            <a:r>
              <a:rPr lang="ru-RU" sz="1600" dirty="0"/>
              <a:t>зачисления, указанными в заявлении (заявлениях) о </a:t>
            </a:r>
            <a:r>
              <a:rPr lang="ru-RU" sz="1600" dirty="0" smtClean="0"/>
              <a:t>приеме;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Поступающий </a:t>
            </a:r>
            <a:r>
              <a:rPr lang="ru-RU" sz="1600" dirty="0" smtClean="0"/>
              <a:t>зачисляется </a:t>
            </a:r>
            <a:r>
              <a:rPr lang="ru-RU" sz="1600" dirty="0"/>
              <a:t>в соответствии с наиболее высоким приоритетом зачисления, по которому он проходит по </a:t>
            </a:r>
            <a:r>
              <a:rPr lang="ru-RU" sz="1600" dirty="0" smtClean="0"/>
              <a:t>конкурсу.</a:t>
            </a:r>
          </a:p>
        </p:txBody>
      </p:sp>
      <p:sp>
        <p:nvSpPr>
          <p:cNvPr id="5" name="Google Shape;119;p18"/>
          <p:cNvSpPr txBox="1"/>
          <p:nvPr/>
        </p:nvSpPr>
        <p:spPr>
          <a:xfrm>
            <a:off x="-1" y="70336"/>
            <a:ext cx="9064869" cy="64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ctr" anchorCtr="0">
            <a:noAutofit/>
          </a:bodyPr>
          <a:lstStyle/>
          <a:p>
            <a:pPr algn="ctr"/>
            <a:r>
              <a:rPr lang="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Зачисление на бюджет</a:t>
            </a:r>
            <a:endParaRPr sz="32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xn--h1adz.xn--p1ai/upload/medialibrary/0e6/0e6eff342f71fb5c5d8cf5c389492a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" y="2954208"/>
            <a:ext cx="1354016" cy="13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ru.bitrix24.ru/b3043839/landing/cc3/cc3ddaf801ea9d17ff12122f5aaf0d43/i_1_1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" y="1037482"/>
            <a:ext cx="1354016" cy="1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0579"/>
            <a:ext cx="8701887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Зачисление </a:t>
            </a:r>
            <a:r>
              <a:rPr lang="ru-RU" sz="2000" b="1" dirty="0" smtClean="0">
                <a:solidFill>
                  <a:srgbClr val="008000"/>
                </a:solidFill>
              </a:rPr>
              <a:t>на бюджет</a:t>
            </a:r>
            <a:r>
              <a:rPr lang="ru-RU" sz="2000" dirty="0" smtClean="0">
                <a:solidFill>
                  <a:schemeClr val="tx1"/>
                </a:solidFill>
              </a:rPr>
              <a:t> будет проходить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2 этапа: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Приоритетный этап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29 июля или 30 </a:t>
            </a:r>
            <a:r>
              <a:rPr lang="ru-RU" sz="2000" b="1" dirty="0" smtClean="0">
                <a:solidFill>
                  <a:schemeClr val="tx1"/>
                </a:solidFill>
              </a:rPr>
              <a:t>июля. 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Зачислению подлежат </a:t>
            </a:r>
            <a:r>
              <a:rPr lang="ru-RU" sz="2000" dirty="0" smtClean="0">
                <a:solidFill>
                  <a:schemeClr val="tx1"/>
                </a:solidFill>
              </a:rPr>
              <a:t>поступающие: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без ВИ,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по целевой квоте,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отдельной квоте,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особой квоте.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Оригинал документа об образовании предоставляется</a:t>
            </a:r>
            <a:r>
              <a:rPr lang="ru-RU" sz="2000" b="1" dirty="0" smtClean="0">
                <a:solidFill>
                  <a:schemeClr val="tx1"/>
                </a:solidFill>
              </a:rPr>
              <a:t> до 28 июля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до 12.00 ч. по </a:t>
            </a:r>
            <a:r>
              <a:rPr lang="ru-RU" sz="2000" b="1" dirty="0" err="1" smtClean="0">
                <a:solidFill>
                  <a:schemeClr val="tx1"/>
                </a:solidFill>
              </a:rPr>
              <a:t>моск.вр</a:t>
            </a:r>
            <a:r>
              <a:rPr lang="ru-RU" sz="2000" b="1" dirty="0" smtClean="0">
                <a:solidFill>
                  <a:schemeClr val="tx1"/>
                </a:solidFill>
              </a:rPr>
              <a:t>. (14.00 ч. по-местному </a:t>
            </a:r>
            <a:r>
              <a:rPr lang="ru-RU" sz="2000" b="1" dirty="0" err="1" smtClean="0">
                <a:solidFill>
                  <a:schemeClr val="tx1"/>
                </a:solidFill>
              </a:rPr>
              <a:t>вр</a:t>
            </a:r>
            <a:r>
              <a:rPr lang="ru-RU" sz="2000" b="1" dirty="0" smtClean="0">
                <a:solidFill>
                  <a:schemeClr val="tx1"/>
                </a:solidFill>
              </a:rPr>
              <a:t>.);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Основной этап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не ранее 4 августа и не позднее 9 </a:t>
            </a:r>
            <a:r>
              <a:rPr lang="ru-RU" sz="2000" b="1" dirty="0" smtClean="0">
                <a:solidFill>
                  <a:schemeClr val="tx1"/>
                </a:solidFill>
              </a:rPr>
              <a:t>августа.</a:t>
            </a:r>
          </a:p>
          <a:p>
            <a:r>
              <a:rPr lang="ru-RU" sz="2000" u="sng" dirty="0" smtClean="0">
                <a:solidFill>
                  <a:schemeClr val="tx1"/>
                </a:solidFill>
              </a:rPr>
              <a:t>Зачислению подлежат </a:t>
            </a:r>
            <a:r>
              <a:rPr lang="ru-RU" sz="2000" dirty="0" smtClean="0">
                <a:solidFill>
                  <a:schemeClr val="tx1"/>
                </a:solidFill>
              </a:rPr>
              <a:t>остальные поступающие.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Оригинал документа об образовании предоставляется</a:t>
            </a:r>
            <a:r>
              <a:rPr lang="ru-RU" sz="2000" b="1" dirty="0">
                <a:solidFill>
                  <a:schemeClr val="tx1"/>
                </a:solidFill>
              </a:rPr>
              <a:t> до </a:t>
            </a:r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>
                <a:solidFill>
                  <a:schemeClr val="tx1"/>
                </a:solidFill>
              </a:rPr>
              <a:t>августа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до </a:t>
            </a:r>
            <a:r>
              <a:rPr lang="ru-RU" sz="2000" b="1" dirty="0">
                <a:solidFill>
                  <a:schemeClr val="tx1"/>
                </a:solidFill>
              </a:rPr>
              <a:t>12.00 ч. по </a:t>
            </a:r>
            <a:r>
              <a:rPr lang="ru-RU" sz="2000" b="1" dirty="0" err="1">
                <a:solidFill>
                  <a:schemeClr val="tx1"/>
                </a:solidFill>
              </a:rPr>
              <a:t>моск.вр</a:t>
            </a:r>
            <a:r>
              <a:rPr lang="ru-RU" sz="2000" b="1" dirty="0">
                <a:solidFill>
                  <a:schemeClr val="tx1"/>
                </a:solidFill>
              </a:rPr>
              <a:t>. (14.00 ч. по-местному </a:t>
            </a:r>
            <a:r>
              <a:rPr lang="ru-RU" sz="2000" b="1" dirty="0" err="1">
                <a:solidFill>
                  <a:schemeClr val="tx1"/>
                </a:solidFill>
              </a:rPr>
              <a:t>вр</a:t>
            </a:r>
            <a:r>
              <a:rPr lang="ru-RU" sz="2000" b="1" dirty="0">
                <a:solidFill>
                  <a:schemeClr val="tx1"/>
                </a:solidFill>
              </a:rPr>
              <a:t>.).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23</a:t>
            </a:fld>
            <a:endParaRPr lang="ru"/>
          </a:p>
        </p:txBody>
      </p:sp>
      <p:pic>
        <p:nvPicPr>
          <p:cNvPr id="9218" name="Picture 2" descr="https://thumbs.dreamstime.com/b/%D0%B1%D1%83%D1%84%D0%B5%D1%80%D0%BE%D0%B2-56483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952500"/>
            <a:ext cx="2724641" cy="13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24</a:t>
            </a:fld>
            <a:endParaRPr lang="ru"/>
          </a:p>
        </p:txBody>
      </p:sp>
      <p:sp>
        <p:nvSpPr>
          <p:cNvPr id="18" name="TextBox 17"/>
          <p:cNvSpPr txBox="1"/>
          <p:nvPr/>
        </p:nvSpPr>
        <p:spPr>
          <a:xfrm>
            <a:off x="3527672" y="1116627"/>
            <a:ext cx="53037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Проходит по упрощенному сценарию: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5106" y="1573472"/>
            <a:ext cx="1403076" cy="147050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27672" y="3347635"/>
            <a:ext cx="5250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Издание </a:t>
            </a:r>
            <a:r>
              <a:rPr lang="ru-RU" sz="1800" dirty="0" smtClean="0"/>
              <a:t>приказов </a:t>
            </a:r>
            <a:r>
              <a:rPr lang="ru-RU" sz="1800" dirty="0"/>
              <a:t>о зачислении осуществляется </a:t>
            </a:r>
            <a:r>
              <a:rPr lang="ru-RU" sz="1800" b="1" dirty="0"/>
              <a:t>в период </a:t>
            </a:r>
            <a:endParaRPr lang="ru-RU" sz="1800" b="1" dirty="0" smtClean="0"/>
          </a:p>
          <a:p>
            <a:r>
              <a:rPr lang="ru-RU" sz="1800" b="1" dirty="0" smtClean="0"/>
              <a:t>     с </a:t>
            </a:r>
            <a:r>
              <a:rPr lang="ru-RU" sz="1800" b="1" dirty="0"/>
              <a:t>1 июля по 22 августа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107" y="1921446"/>
            <a:ext cx="140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Согласие на зачисление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011263" y="1976193"/>
            <a:ext cx="443620" cy="400184"/>
          </a:xfrm>
          <a:prstGeom prst="rightArrow">
            <a:avLst>
              <a:gd name="adj1" fmla="val 50000"/>
              <a:gd name="adj2" fmla="val 78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82054" y="1573471"/>
            <a:ext cx="1674890" cy="147050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82054" y="1658978"/>
            <a:ext cx="167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Заключение договора об оказании платных образовательных услуг</a:t>
            </a:r>
            <a:endParaRPr lang="ru-RU" dirty="0"/>
          </a:p>
        </p:txBody>
      </p:sp>
      <p:sp>
        <p:nvSpPr>
          <p:cNvPr id="25" name="Google Shape;119;p18"/>
          <p:cNvSpPr txBox="1"/>
          <p:nvPr/>
        </p:nvSpPr>
        <p:spPr>
          <a:xfrm>
            <a:off x="79131" y="187395"/>
            <a:ext cx="9064869" cy="86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ctr" anchorCtr="0">
            <a:noAutofit/>
          </a:bodyPr>
          <a:lstStyle/>
          <a:p>
            <a:pPr algn="ctr"/>
            <a:r>
              <a:rPr lang="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Зачисление на места </a:t>
            </a:r>
          </a:p>
          <a:p>
            <a:pPr algn="ctr"/>
            <a:r>
              <a:rPr lang="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с оплатой стоимости обучения</a:t>
            </a:r>
            <a:endParaRPr sz="32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7229369" y="2023458"/>
            <a:ext cx="452673" cy="400184"/>
          </a:xfrm>
          <a:prstGeom prst="rightArrow">
            <a:avLst>
              <a:gd name="adj1" fmla="val 50000"/>
              <a:gd name="adj2" fmla="val 78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27311" y="1631033"/>
            <a:ext cx="1214465" cy="141294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682042" y="1818217"/>
            <a:ext cx="1336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Оплата поступающим первой квитанции</a:t>
            </a:r>
            <a:endParaRPr lang="ru-RU" dirty="0"/>
          </a:p>
        </p:txBody>
      </p:sp>
      <p:pic>
        <p:nvPicPr>
          <p:cNvPr id="7172" name="Picture 4" descr="https://standart-electro.ru/images/opl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" y="1316682"/>
            <a:ext cx="3110814" cy="31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15" y="108346"/>
            <a:ext cx="8411185" cy="4797761"/>
          </a:xfrm>
        </p:spPr>
        <p:txBody>
          <a:bodyPr vert="horz" lIns="78117" tIns="39059" rIns="78117" bIns="39059"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tx2"/>
                </a:solidFill>
                <a:cs typeface="Arial" charset="0"/>
              </a:rPr>
              <a:t>Уральский </a:t>
            </a:r>
            <a:r>
              <a:rPr lang="ru-RU" sz="1700" b="1" dirty="0">
                <a:solidFill>
                  <a:schemeClr val="tx2"/>
                </a:solidFill>
                <a:cs typeface="Arial" charset="0"/>
              </a:rPr>
              <a:t>государственный университет путей сообщения </a:t>
            </a:r>
            <a:endParaRPr lang="en-US" sz="17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dirty="0">
                <a:solidFill>
                  <a:schemeClr val="tx2"/>
                </a:solidFill>
                <a:cs typeface="Arial" charset="0"/>
              </a:rPr>
              <a:t>г. Екатеринбург, ул. Колмогорова, </a:t>
            </a:r>
            <a:r>
              <a:rPr lang="ru-RU" sz="2100" b="1" dirty="0" smtClean="0">
                <a:solidFill>
                  <a:schemeClr val="tx2"/>
                </a:solidFill>
                <a:cs typeface="Arial" charset="0"/>
              </a:rPr>
              <a:t>66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chemeClr val="tx2"/>
                </a:solidFill>
                <a:cs typeface="Arial" charset="0"/>
              </a:rPr>
              <a:t>Телефон </a:t>
            </a:r>
            <a:r>
              <a:rPr lang="ru-RU" sz="1700" b="1" dirty="0">
                <a:solidFill>
                  <a:schemeClr val="tx2"/>
                </a:solidFill>
                <a:cs typeface="Arial" charset="0"/>
              </a:rPr>
              <a:t>приемной комиссии:</a:t>
            </a:r>
            <a:r>
              <a:rPr lang="ru-RU" sz="2400" b="1" dirty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3300"/>
                </a:solidFill>
                <a:effectLst/>
                <a:cs typeface="Arial" charset="0"/>
              </a:rPr>
              <a:t>(343) 221-25-25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3300"/>
                </a:solidFill>
                <a:effectLst/>
                <a:cs typeface="Arial" charset="0"/>
              </a:rPr>
              <a:t>8-800-250-42-00</a:t>
            </a:r>
            <a:br>
              <a:rPr lang="ru-RU" b="1" dirty="0" smtClean="0">
                <a:solidFill>
                  <a:srgbClr val="FF3300"/>
                </a:solidFill>
                <a:effectLst/>
                <a:cs typeface="Arial" charset="0"/>
              </a:rPr>
            </a:br>
            <a:r>
              <a:rPr lang="ru-RU" sz="2100" b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ru-RU" sz="2100" b="1" i="1" dirty="0">
                <a:solidFill>
                  <a:srgbClr val="FF3300"/>
                </a:solidFill>
                <a:cs typeface="Arial" charset="0"/>
              </a:rPr>
              <a:t>(звонок по РФ бесплатный)</a:t>
            </a:r>
            <a:endParaRPr lang="en-US" sz="1700" b="1" dirty="0">
              <a:solidFill>
                <a:schemeClr val="tx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>
                <a:solidFill>
                  <a:schemeClr val="tx2"/>
                </a:solidFill>
                <a:cs typeface="Arial" charset="0"/>
              </a:rPr>
              <a:t>Сайт УрГУПС</a:t>
            </a:r>
            <a:r>
              <a:rPr lang="ru-RU" sz="1700" b="1" dirty="0">
                <a:solidFill>
                  <a:srgbClr val="000099"/>
                </a:solidFill>
                <a:cs typeface="Arial" charset="0"/>
              </a:rPr>
              <a:t>:</a:t>
            </a:r>
            <a:r>
              <a:rPr lang="ru-RU" b="1" dirty="0" smtClean="0">
                <a:solidFill>
                  <a:srgbClr val="000099"/>
                </a:solidFill>
                <a:effectLst/>
                <a:cs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effectLst/>
                <a:cs typeface="Arial" charset="0"/>
              </a:rPr>
              <a:t>www.usurt.ru</a:t>
            </a:r>
            <a:endParaRPr lang="ru-RU" b="1" dirty="0" smtClean="0">
              <a:solidFill>
                <a:srgbClr val="000099"/>
              </a:solidFill>
              <a:effectLst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>
                <a:solidFill>
                  <a:srgbClr val="000099"/>
                </a:solidFill>
                <a:cs typeface="Arial" charset="0"/>
              </a:rPr>
              <a:t>Группа </a:t>
            </a:r>
            <a:r>
              <a:rPr lang="en-US" sz="1700" b="1" dirty="0" err="1">
                <a:solidFill>
                  <a:srgbClr val="000099"/>
                </a:solidFill>
                <a:cs typeface="Arial" charset="0"/>
              </a:rPr>
              <a:t>VKontakte</a:t>
            </a:r>
            <a:r>
              <a:rPr lang="en-US" sz="1700" b="1" dirty="0">
                <a:solidFill>
                  <a:srgbClr val="000099"/>
                </a:solidFill>
                <a:cs typeface="Arial" charset="0"/>
              </a:rPr>
              <a:t>:</a:t>
            </a:r>
            <a:r>
              <a:rPr lang="ru-RU" sz="17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2400" b="1" u="sng" dirty="0">
                <a:solidFill>
                  <a:srgbClr val="000099"/>
                </a:solidFill>
                <a:cs typeface="Arial" charset="0"/>
              </a:rPr>
              <a:t>https://vk.com/usurt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00" b="1" dirty="0">
                <a:solidFill>
                  <a:srgbClr val="000099"/>
                </a:solidFill>
                <a:cs typeface="Arial" charset="0"/>
              </a:rPr>
              <a:t>Telegram</a:t>
            </a:r>
            <a:r>
              <a:rPr lang="ru-RU" sz="1700" b="1" dirty="0">
                <a:solidFill>
                  <a:srgbClr val="000099"/>
                </a:solidFill>
                <a:cs typeface="Arial" charset="0"/>
              </a:rPr>
              <a:t>-канал</a:t>
            </a:r>
            <a:r>
              <a:rPr lang="en-US" sz="1700" b="1" dirty="0">
                <a:solidFill>
                  <a:srgbClr val="000099"/>
                </a:solidFill>
                <a:cs typeface="Arial" charset="0"/>
              </a:rPr>
              <a:t>:</a:t>
            </a:r>
            <a:r>
              <a:rPr lang="ru-RU" sz="17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2400" b="1" u="sng" dirty="0">
                <a:solidFill>
                  <a:srgbClr val="000099"/>
                </a:solidFill>
              </a:rPr>
              <a:t>https://t.me/usurt_news</a:t>
            </a:r>
            <a:endParaRPr lang="ru-RU" sz="2400" b="1" u="sng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 b="1" dirty="0">
                <a:solidFill>
                  <a:srgbClr val="000099"/>
                </a:solidFill>
              </a:rPr>
              <a:t>	</a:t>
            </a:r>
            <a:r>
              <a:rPr lang="en-US" sz="1700" b="1" dirty="0" err="1">
                <a:solidFill>
                  <a:srgbClr val="000099"/>
                </a:solidFill>
              </a:rPr>
              <a:t>Rutube</a:t>
            </a:r>
            <a:r>
              <a:rPr lang="en-US" sz="1700" b="1" dirty="0">
                <a:solidFill>
                  <a:srgbClr val="000099"/>
                </a:solidFill>
              </a:rPr>
              <a:t>-</a:t>
            </a:r>
            <a:r>
              <a:rPr lang="ru-RU" sz="1700" b="1" dirty="0">
                <a:solidFill>
                  <a:srgbClr val="000099"/>
                </a:solidFill>
              </a:rPr>
              <a:t>канал: </a:t>
            </a:r>
            <a:r>
              <a:rPr lang="en-US" sz="2100" b="1" u="sng" dirty="0">
                <a:solidFill>
                  <a:srgbClr val="000099"/>
                </a:solidFill>
              </a:rPr>
              <a:t>https://rutube.ru/channel/25388457/videos/</a:t>
            </a:r>
            <a:endParaRPr lang="ru-RU" sz="2400" b="1" u="sng" dirty="0">
              <a:solidFill>
                <a:srgbClr val="000099"/>
              </a:solidFill>
            </a:endParaRPr>
          </a:p>
        </p:txBody>
      </p:sp>
      <p:pic>
        <p:nvPicPr>
          <p:cNvPr id="14339" name="Picture 4" descr="Логотип УрГУПС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" y="86916"/>
            <a:ext cx="106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10" descr="https://eam.su/wp-content/uploads/tg.png"/>
          <p:cNvSpPr>
            <a:spLocks noChangeAspect="1" noChangeArrowheads="1"/>
          </p:cNvSpPr>
          <p:nvPr/>
        </p:nvSpPr>
        <p:spPr bwMode="auto">
          <a:xfrm>
            <a:off x="151568" y="-108346"/>
            <a:ext cx="282531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07" tIns="39054" rIns="78107" bIns="39054"/>
          <a:lstStyle/>
          <a:p>
            <a:endParaRPr lang="ru-RU"/>
          </a:p>
        </p:txBody>
      </p:sp>
      <p:sp>
        <p:nvSpPr>
          <p:cNvPr id="14342" name="AutoShape 12" descr="https://eam.su/wp-content/uploads/tg.png"/>
          <p:cNvSpPr>
            <a:spLocks noChangeAspect="1" noChangeArrowheads="1"/>
          </p:cNvSpPr>
          <p:nvPr/>
        </p:nvSpPr>
        <p:spPr bwMode="auto">
          <a:xfrm>
            <a:off x="292832" y="5954"/>
            <a:ext cx="28253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07" tIns="39054" rIns="78107" bIns="39054"/>
          <a:lstStyle/>
          <a:p>
            <a:endParaRPr lang="ru-RU"/>
          </a:p>
        </p:txBody>
      </p:sp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9294" r="8736" b="8878"/>
          <a:stretch>
            <a:fillRect/>
          </a:stretch>
        </p:blipFill>
        <p:spPr bwMode="auto">
          <a:xfrm>
            <a:off x="1323599" y="3621602"/>
            <a:ext cx="3428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t="6239" r="25047" b="12906"/>
          <a:stretch>
            <a:fillRect/>
          </a:stretch>
        </p:blipFill>
        <p:spPr bwMode="auto">
          <a:xfrm>
            <a:off x="1498300" y="3256631"/>
            <a:ext cx="353164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18671"/>
          <a:stretch>
            <a:fillRect/>
          </a:stretch>
        </p:blipFill>
        <p:spPr bwMode="auto">
          <a:xfrm>
            <a:off x="202681" y="3913857"/>
            <a:ext cx="682783" cy="23693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i.pinimg.com/originals/45/50/59/455059d18866186c73bf1942eb575d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0" y="1186557"/>
            <a:ext cx="1729158" cy="17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t" anchorCtr="0">
            <a:noAutofit/>
          </a:bodyPr>
          <a:lstStyle/>
          <a:p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3</a:t>
            </a:fld>
            <a:endParaRPr lang="ru"/>
          </a:p>
        </p:txBody>
      </p:sp>
      <p:sp>
        <p:nvSpPr>
          <p:cNvPr id="6" name="Google Shape;127;p19"/>
          <p:cNvSpPr txBox="1"/>
          <p:nvPr/>
        </p:nvSpPr>
        <p:spPr>
          <a:xfrm>
            <a:off x="164682" y="141405"/>
            <a:ext cx="8818685" cy="51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91402" rIns="91402" bIns="91402" anchor="ctr" anchorCtr="0">
            <a:noAutofit/>
          </a:bodyPr>
          <a:lstStyle/>
          <a:p>
            <a:pPr algn="ctr"/>
            <a:r>
              <a:rPr lang="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 приеме документов</a:t>
            </a:r>
            <a:endParaRPr sz="36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168" y="3617345"/>
            <a:ext cx="722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Приоритеты в заявлении расставляются / меняются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не позднее даты завершения приема документов</a:t>
            </a: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3074" name="Picture 2" descr="https://cstor.nn2.ru/forum/data/forum/files/2020-09/250248647-0012cac44c46273213ae8ee9648ca0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3458579"/>
            <a:ext cx="1391896" cy="12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694" y="660371"/>
            <a:ext cx="8497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Прием документов по всем условиям и основаниям поступления начинается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 июня</a:t>
            </a:r>
            <a:r>
              <a:rPr lang="ru-RU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Заявление </a:t>
            </a:r>
            <a:r>
              <a:rPr lang="ru-RU" sz="2000" dirty="0"/>
              <a:t>о приеме подается отдельно в головной вуз и отдельно в филиал (</a:t>
            </a:r>
            <a:r>
              <a:rPr lang="ru-RU" sz="2000" dirty="0" smtClean="0"/>
              <a:t>филиалы).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spc="-17" dirty="0" smtClean="0">
                <a:latin typeface="Arial" panose="020B0604020202020204" pitchFamily="34" charset="0"/>
                <a:cs typeface="Arial" panose="020B0604020202020204" pitchFamily="34" charset="0"/>
              </a:rPr>
              <a:t>В заявлении указываются приоритеты специализаций, профилей направлений подготовки, которые о</a:t>
            </a:r>
            <a:r>
              <a:rPr lang="ru-RU" sz="2000" spc="-2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бозначаются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порядковыми</a:t>
            </a:r>
            <a:r>
              <a:rPr lang="ru-RU" sz="2000" spc="-4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Высота </a:t>
            </a:r>
            <a:r>
              <a:rPr lang="ru-RU" sz="2000" dirty="0"/>
              <a:t>приоритетов (приоритетность зачисления) уменьшается с возрастанием </a:t>
            </a:r>
            <a:r>
              <a:rPr lang="ru-RU" sz="2000" dirty="0" smtClean="0"/>
              <a:t>номеров.</a:t>
            </a:r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67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 rot="16200000">
            <a:off x="2606348" y="-1425982"/>
            <a:ext cx="3998307" cy="88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78117" tIns="39059" rIns="78117" bIns="39059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100" b="1" dirty="0"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	</a:t>
            </a:r>
            <a:r>
              <a:rPr lang="ru-RU" sz="19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«Базовый» </a:t>
            </a:r>
            <a:r>
              <a:rPr lang="ru-RU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пакет:</a:t>
            </a:r>
            <a:endParaRPr lang="ru-RU" sz="19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Tx/>
              <a:buSzPct val="70000"/>
              <a:buFont typeface="Arial" pitchFamily="34" charset="0"/>
              <a:buChar char="•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документ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удостоверяющий 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личность, гражданство;</a:t>
            </a:r>
            <a:endParaRPr lang="ru-RU" sz="19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ClrTx/>
              <a:buSzPct val="70000"/>
              <a:buFont typeface="Arial" pitchFamily="34" charset="0"/>
              <a:buChar char="•"/>
              <a:defRPr/>
            </a:pP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окумент 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об образовании;</a:t>
            </a:r>
          </a:p>
          <a:p>
            <a:pPr marL="342900" indent="-342900">
              <a:lnSpc>
                <a:spcPct val="90000"/>
              </a:lnSpc>
              <a:buClrTx/>
              <a:buSzPct val="70000"/>
              <a:buFont typeface="Arial" pitchFamily="34" charset="0"/>
              <a:buChar char="•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фотографии поступающего;</a:t>
            </a:r>
          </a:p>
          <a:p>
            <a:pPr marL="342900" indent="-342900">
              <a:lnSpc>
                <a:spcPct val="90000"/>
              </a:lnSpc>
              <a:buClrTx/>
              <a:buSzPct val="70000"/>
              <a:buFont typeface="Arial" pitchFamily="34" charset="0"/>
              <a:buChar char="•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документ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подтверждающий регистрацию в системе </a:t>
            </a:r>
            <a:endParaRPr lang="ru-RU" sz="19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Tx/>
              <a:buSzPct val="70000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индивидуального 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(персонифицированного) 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учета = СНИЛС.</a:t>
            </a:r>
            <a:endParaRPr lang="ru-RU" sz="19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endParaRPr lang="ru-RU" sz="10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Tx/>
              <a:buSzPct val="70000"/>
              <a:buFont typeface="Wingdings" pitchFamily="2" charset="2"/>
              <a:buChar char="ü"/>
              <a:defRPr/>
            </a:pPr>
            <a:r>
              <a:rPr lang="ru-RU" sz="21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при наличии / при необходимости:</a:t>
            </a:r>
            <a:endParaRPr lang="ru-RU" sz="19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defRPr/>
            </a:pP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индивидуальных достижений – документы, </a:t>
            </a:r>
            <a:r>
              <a:rPr lang="ru-RU" sz="19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подтверждающие индивидуальные достижения;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defRPr/>
            </a:pP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при поступлении на места 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особой, отдельной квот 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– документы, </a:t>
            </a:r>
            <a:r>
              <a:rPr lang="ru-RU" sz="19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подтверждающие льготу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defRPr/>
            </a:pP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- документ</a:t>
            </a:r>
            <a:r>
              <a:rPr lang="ru-RU" sz="19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подтверждающий прохождение предварит. мед. осмотра и </a:t>
            </a:r>
            <a:r>
              <a:rPr lang="ru-RU" sz="1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т.д.</a:t>
            </a:r>
            <a:endParaRPr lang="ru-RU" sz="19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305786" y="105725"/>
            <a:ext cx="7809335" cy="90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117" tIns="39059" rIns="78117" bIns="39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документов, необходимых для поступления</a:t>
            </a:r>
            <a:endParaRPr lang="ru-RU" altLang="ru-RU" sz="27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6" descr="Логотип УрГУПС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" y="86916"/>
            <a:ext cx="106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s://avatars.mds.yandex.net/get-zen_doc/112656/pub_5b7e9af4357c7100a90172d5_5b7e9b2269d03400ac66537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47" y="1125415"/>
            <a:ext cx="2013638" cy="11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7569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5</a:t>
            </a:fld>
            <a:endParaRPr lang="ru"/>
          </a:p>
        </p:txBody>
      </p:sp>
      <p:sp>
        <p:nvSpPr>
          <p:cNvPr id="6" name="Прямоугольник 5"/>
          <p:cNvSpPr/>
          <p:nvPr/>
        </p:nvSpPr>
        <p:spPr>
          <a:xfrm>
            <a:off x="158263" y="226011"/>
            <a:ext cx="88362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Перечень</a:t>
            </a:r>
          </a:p>
          <a:p>
            <a:pPr algn="ctr"/>
            <a:r>
              <a:rPr lang="ru-RU" sz="1800" b="1" dirty="0"/>
              <a:t>специальностей и направлений подготовки </a:t>
            </a:r>
            <a:r>
              <a:rPr lang="ru-RU" sz="1800" b="1" dirty="0" err="1"/>
              <a:t>УрГУПС</a:t>
            </a:r>
            <a:r>
              <a:rPr lang="ru-RU" sz="1800" b="1" dirty="0"/>
              <a:t>, </a:t>
            </a:r>
          </a:p>
          <a:p>
            <a:pPr algn="ctr"/>
            <a:r>
              <a:rPr lang="ru-RU" sz="1800" b="1" dirty="0"/>
              <a:t>при приеме на обучение по которым поступающие проходят </a:t>
            </a:r>
          </a:p>
          <a:p>
            <a:pPr algn="ctr"/>
            <a:r>
              <a:rPr lang="ru-RU" sz="1800" b="1" dirty="0"/>
              <a:t>обязательные предварительные медицинские осмотры (обследования</a:t>
            </a:r>
            <a:r>
              <a:rPr lang="ru-RU" sz="1800" b="1" dirty="0" smtClean="0"/>
              <a:t>) – </a:t>
            </a:r>
            <a:r>
              <a:rPr lang="ru-RU" sz="1800" b="1" dirty="0" smtClean="0">
                <a:solidFill>
                  <a:srgbClr val="FF0000"/>
                </a:solidFill>
              </a:rPr>
              <a:t>требуется документ, подтверждающий прохождение предварительного медицинского осмотра (</a:t>
            </a:r>
            <a:r>
              <a:rPr lang="ru-RU" sz="1800" b="1" dirty="0" err="1" smtClean="0">
                <a:solidFill>
                  <a:srgbClr val="FF0000"/>
                </a:solidFill>
              </a:rPr>
              <a:t>мед.справка</a:t>
            </a:r>
            <a:r>
              <a:rPr lang="ru-RU" sz="1800" b="1" dirty="0" smtClean="0">
                <a:solidFill>
                  <a:srgbClr val="FF0000"/>
                </a:solidFill>
              </a:rPr>
              <a:t> по форме 086У или иное)</a:t>
            </a:r>
            <a:endParaRPr lang="ru-RU" sz="1800" b="1" dirty="0">
              <a:solidFill>
                <a:srgbClr val="FF0000"/>
              </a:solidFill>
            </a:endParaRPr>
          </a:p>
          <a:p>
            <a:endParaRPr lang="ru-RU" sz="1800" dirty="0"/>
          </a:p>
          <a:p>
            <a:r>
              <a:rPr lang="ru-RU" sz="1800" dirty="0" smtClean="0"/>
              <a:t>23.05.03</a:t>
            </a:r>
            <a:r>
              <a:rPr lang="ru-RU" sz="1800" dirty="0"/>
              <a:t>	</a:t>
            </a:r>
            <a:r>
              <a:rPr lang="ru-RU" sz="1800" dirty="0" smtClean="0"/>
              <a:t>. Подвижной </a:t>
            </a:r>
            <a:r>
              <a:rPr lang="ru-RU" sz="1800" dirty="0"/>
              <a:t>состав железных дорог</a:t>
            </a:r>
          </a:p>
          <a:p>
            <a:r>
              <a:rPr lang="ru-RU" sz="1800" dirty="0" smtClean="0"/>
              <a:t>23.05.04. Эксплуатация </a:t>
            </a:r>
            <a:r>
              <a:rPr lang="ru-RU" sz="1800" dirty="0"/>
              <a:t>железных дорог</a:t>
            </a:r>
          </a:p>
          <a:p>
            <a:r>
              <a:rPr lang="ru-RU" sz="1800" dirty="0" smtClean="0"/>
              <a:t>23.05.05. Системы </a:t>
            </a:r>
            <a:r>
              <a:rPr lang="ru-RU" sz="1800" dirty="0"/>
              <a:t>обеспечения движения поездов</a:t>
            </a:r>
          </a:p>
          <a:p>
            <a:r>
              <a:rPr lang="ru-RU" sz="1800" dirty="0"/>
              <a:t>23.05.06	</a:t>
            </a:r>
            <a:r>
              <a:rPr lang="ru-RU" sz="1800" dirty="0" smtClean="0"/>
              <a:t>. Строительство </a:t>
            </a:r>
            <a:r>
              <a:rPr lang="ru-RU" sz="1800" dirty="0"/>
              <a:t>железных дорог, мостов и транспортных тоннелей</a:t>
            </a:r>
          </a:p>
          <a:p>
            <a:endParaRPr lang="ru-RU" sz="1800" dirty="0"/>
          </a:p>
          <a:p>
            <a:r>
              <a:rPr lang="ru-RU" sz="1800" dirty="0" smtClean="0"/>
              <a:t>13.03.02. Электроэнергетика </a:t>
            </a:r>
            <a:r>
              <a:rPr lang="ru-RU" sz="1800" dirty="0"/>
              <a:t>и электротехника</a:t>
            </a:r>
          </a:p>
          <a:p>
            <a:r>
              <a:rPr lang="ru-RU" sz="1800" dirty="0" smtClean="0"/>
              <a:t>23.03.01. Технология </a:t>
            </a:r>
            <a:r>
              <a:rPr lang="ru-RU" sz="1800" dirty="0"/>
              <a:t>транспортных процессов</a:t>
            </a:r>
          </a:p>
          <a:p>
            <a:r>
              <a:rPr lang="ru-RU" sz="1800" dirty="0"/>
              <a:t>23.03.03	</a:t>
            </a:r>
            <a:r>
              <a:rPr lang="ru-RU" sz="1800" dirty="0" smtClean="0"/>
              <a:t>. Эксплуатация </a:t>
            </a:r>
            <a:r>
              <a:rPr lang="ru-RU" sz="1800" dirty="0"/>
              <a:t>транспортно-технологических машин и комплексов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3172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526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Максимальное </a:t>
            </a:r>
            <a:r>
              <a:rPr lang="ru-RU" sz="1600" dirty="0"/>
              <a:t>количество специальностей и направлений подготовки, по которым абитуриент вправе участвовать в конкурсе – </a:t>
            </a:r>
            <a:r>
              <a:rPr lang="ru-RU" sz="1600" b="1" dirty="0" smtClean="0">
                <a:solidFill>
                  <a:srgbClr val="FF0000"/>
                </a:solidFill>
              </a:rPr>
              <a:t>5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Например,</a:t>
            </a:r>
            <a:r>
              <a:rPr lang="ru-RU" sz="1600" dirty="0" smtClean="0"/>
              <a:t> в УрГУПС всего 4 специальности</a:t>
            </a:r>
          </a:p>
          <a:p>
            <a:r>
              <a:rPr lang="ru-RU" sz="1200" dirty="0"/>
              <a:t>о</a:t>
            </a:r>
            <a:r>
              <a:rPr lang="ru-RU" sz="1200" dirty="0" smtClean="0"/>
              <a:t>чная форма обучения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6</a:t>
            </a:fld>
            <a:endParaRPr lang="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14843"/>
              </p:ext>
            </p:extLst>
          </p:nvPr>
        </p:nvGraphicFramePr>
        <p:xfrm>
          <a:off x="304800" y="1405273"/>
          <a:ext cx="8534400" cy="32401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{9D491AE3-8D96-45D2-B731-8F4DF972B8B0}</a:tableStyleId>
              </a:tblPr>
              <a:tblGrid>
                <a:gridCol w="2569141"/>
                <a:gridCol w="5965259"/>
              </a:tblGrid>
              <a:tr h="23867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Подвижной состав железных дорог (23.05.03)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Грузовые вагоны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Пассажирские вагоны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Электрический транспорт железных дорог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Высокоскоростной наземный транспорт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Эксплуатация железных дорог (23.05.04)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Магистральный транспорт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Грузовая и коммерческая работа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Транспортный бизнес и логистика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Системы обеспечения движения поездов (23.05.05)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Электроснабжение железных дорог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Автоматика и телемеханика на железнодорожном транспорте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Телекоммуникационные системы и сети железнодорожного транспорта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железных дорог, мостов и транспортных тоннелей (23.05.06)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магистральных железных дорог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Управление техническим состоянием железнодорожного пути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Мосты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3656"/>
            <a:ext cx="84969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Максимальное </a:t>
            </a:r>
            <a:r>
              <a:rPr lang="ru-RU" sz="1600" dirty="0"/>
              <a:t>количество специальностей и направлений подготовки, по которым абитуриент вправе участвовать в конкурсе – </a:t>
            </a:r>
            <a:r>
              <a:rPr lang="ru-RU" sz="1600" dirty="0" smtClean="0">
                <a:solidFill>
                  <a:srgbClr val="FF0000"/>
                </a:solidFill>
              </a:rPr>
              <a:t>5.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400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Например,</a:t>
            </a:r>
            <a:r>
              <a:rPr lang="ru-RU" dirty="0" smtClean="0"/>
              <a:t> в УрГУПС всего </a:t>
            </a:r>
            <a:r>
              <a:rPr lang="ru-RU" b="1" dirty="0" smtClean="0">
                <a:solidFill>
                  <a:srgbClr val="00B050"/>
                </a:solidFill>
              </a:rPr>
              <a:t>4 специальности</a:t>
            </a:r>
          </a:p>
          <a:p>
            <a:r>
              <a:rPr lang="ru-RU" sz="1200" dirty="0"/>
              <a:t>о</a:t>
            </a:r>
            <a:r>
              <a:rPr lang="ru-RU" sz="1200" dirty="0" smtClean="0"/>
              <a:t>чная форма обучения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7</a:t>
            </a:fld>
            <a:endParaRPr lang="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4637"/>
              </p:ext>
            </p:extLst>
          </p:nvPr>
        </p:nvGraphicFramePr>
        <p:xfrm>
          <a:off x="323528" y="1190973"/>
          <a:ext cx="8534400" cy="2452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{9D491AE3-8D96-45D2-B731-8F4DF972B8B0}</a:tableStyleId>
              </a:tblPr>
              <a:tblGrid>
                <a:gridCol w="2701026"/>
                <a:gridCol w="5833374"/>
              </a:tblGrid>
              <a:tr h="2130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Подвижной состав железных дорог (23.05.03)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Грузовые вагоны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27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Пассажирские вагоны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Электрический транспорт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3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Высокоскоростной наземный транспорт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130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Эксплуатация железных дорог (23.05.04)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Магистральный транспорт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Грузовая и коммерческая работа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12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Транспортный бизнес и логистика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9936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Системы обеспечения движения поездов (23.05.05)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Электроснабжение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Автоматика и телемеханика на железнодорожном транспорте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12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Телекоммуникационные системы и сети железнодорожного транспорта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2393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Строительство железных дорог, мостов и транспортных тоннелей (23.05.06)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магистральных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Управление техническим состоянием железнодорожного пути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3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Мосты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avatars.mds.yandex.net/i?id=9b3aaae21e5456f4815fae394ee48b09-401058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444556"/>
            <a:ext cx="38222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13" y="361298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+1 направление подготовки бакалавриата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Например</a:t>
            </a:r>
            <a:r>
              <a:rPr lang="ru-RU" dirty="0" smtClean="0"/>
              <a:t>, 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19283"/>
              </p:ext>
            </p:extLst>
          </p:nvPr>
        </p:nvGraphicFramePr>
        <p:xfrm>
          <a:off x="323526" y="3910622"/>
          <a:ext cx="8534035" cy="518160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2695096"/>
                <a:gridCol w="5838939"/>
              </a:tblGrid>
              <a:tr h="187652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 и технологии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Системное администрирование информационно-коммуникационных систем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81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искусственного интеллекта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4375976"/>
            <a:ext cx="8675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Итого: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специальностей / направлений подготовки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15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шансов поступить на бюджет!</a:t>
            </a:r>
            <a:endParaRPr lang="ru-RU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11" y="316594"/>
            <a:ext cx="1773293" cy="103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048" y="132366"/>
            <a:ext cx="8786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Максимальное </a:t>
            </a:r>
            <a:r>
              <a:rPr lang="ru-RU" sz="1600" dirty="0"/>
              <a:t>количество специальностей и направлений подготовки, по которым абитуриент вправе участвовать в конкурсе – </a:t>
            </a:r>
            <a:r>
              <a:rPr lang="ru-RU" sz="1600" dirty="0" smtClean="0"/>
              <a:t>5.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8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Например,</a:t>
            </a:r>
            <a:r>
              <a:rPr lang="ru-RU" sz="1600" dirty="0" smtClean="0"/>
              <a:t> в УрГУПС всего 4 специальности</a:t>
            </a:r>
          </a:p>
          <a:p>
            <a:r>
              <a:rPr lang="ru-RU" sz="1200" dirty="0"/>
              <a:t>о</a:t>
            </a:r>
            <a:r>
              <a:rPr lang="ru-RU" sz="1200" dirty="0" smtClean="0"/>
              <a:t>чная форма обучения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8</a:t>
            </a:fld>
            <a:endParaRPr lang="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86740"/>
              </p:ext>
            </p:extLst>
          </p:nvPr>
        </p:nvGraphicFramePr>
        <p:xfrm>
          <a:off x="235392" y="1334194"/>
          <a:ext cx="8710304" cy="2543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{9D491AE3-8D96-45D2-B731-8F4DF972B8B0}</a:tableStyleId>
              </a:tblPr>
              <a:tblGrid>
                <a:gridCol w="2595943"/>
                <a:gridCol w="5491889"/>
                <a:gridCol w="622472"/>
              </a:tblGrid>
              <a:tr h="2130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Подвижной состав железных дорог (23.05.03)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Грузовые вагоны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27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Пассажирские вагоны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Электрический транспорт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3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Высокоскоростной наземный транспорт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2130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Эксплуатация железных дорог (23.05.04)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Магистральный транспорт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2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Грузовая и коммерческая работа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12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Транспортный бизнес и логистика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9936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Системы обеспечения движения поездов (23.05.05)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Электроснабжение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Автоматика и телемеханика на железнодорожном транспорте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12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Телекоммуникационные системы и сети железнодорожного транспорта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2393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Строительство железных дорог, мостов и транспортных тоннелей (23.05.06)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магистральных железных дорог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2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Управление техническим состоянием железнодорожного пути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  <a:tr h="13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Мосты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88448"/>
              </p:ext>
            </p:extLst>
          </p:nvPr>
        </p:nvGraphicFramePr>
        <p:xfrm>
          <a:off x="231354" y="4044515"/>
          <a:ext cx="8703325" cy="548640"/>
        </p:xfrm>
        <a:graphic>
          <a:graphicData uri="http://schemas.openxmlformats.org/drawingml/2006/table">
            <a:tbl>
              <a:tblPr firstRow="1" bandRow="1">
                <a:tableStyleId>{9D491AE3-8D96-45D2-B731-8F4DF972B8B0}</a:tableStyleId>
              </a:tblPr>
              <a:tblGrid>
                <a:gridCol w="2599981"/>
                <a:gridCol w="5497417"/>
                <a:gridCol w="605927"/>
              </a:tblGrid>
              <a:tr h="187652"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Информационные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 и технологии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Системное администрирование информационно-коммуникационных систем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6DFEC"/>
                    </a:solidFill>
                  </a:tcPr>
                </a:tc>
              </a:tr>
              <a:tr h="181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искусственного интеллекта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6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000000-1234-1234-1234-123412341234}" type="slidenum">
              <a:rPr lang="ru" smtClean="0"/>
              <a:pPr/>
              <a:t>9</a:t>
            </a:fld>
            <a:endParaRPr lang="ru"/>
          </a:p>
        </p:txBody>
      </p:sp>
      <p:sp>
        <p:nvSpPr>
          <p:cNvPr id="3" name="TextBox 2"/>
          <p:cNvSpPr txBox="1"/>
          <p:nvPr/>
        </p:nvSpPr>
        <p:spPr>
          <a:xfrm>
            <a:off x="378069" y="228600"/>
            <a:ext cx="728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</a:rPr>
              <a:t>Заявление о приеме и система приоритетов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3193" y="3413368"/>
            <a:ext cx="3566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Сквозная последовательность </a:t>
            </a:r>
            <a:r>
              <a:rPr lang="ru-RU" sz="2000" dirty="0"/>
              <a:t>приоритетов на платные места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162" y="576065"/>
            <a:ext cx="84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программам бакалавриата и специалитета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162" y="1037730"/>
            <a:ext cx="3715238" cy="1021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1160" y="1043935"/>
            <a:ext cx="3715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 места в рамках </a:t>
            </a:r>
            <a:r>
              <a:rPr lang="ru-RU" sz="2000" b="1" dirty="0" smtClean="0"/>
              <a:t>контрольных цифр приема (КЦП) = бюджет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33193" y="1043936"/>
            <a:ext cx="3411415" cy="1015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05046" y="1341844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на платные места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162" y="2376854"/>
            <a:ext cx="3715238" cy="67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44910" y="2376853"/>
            <a:ext cx="3411415" cy="67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1162" y="2514151"/>
            <a:ext cx="341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одно заявление о приеме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4909" y="2526041"/>
            <a:ext cx="341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одно заявление о приеме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160" y="3434372"/>
            <a:ext cx="3715240" cy="1234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1162" y="3381620"/>
            <a:ext cx="3411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Сквозная последовательность приоритетов на места в рамках КЦП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0079" y="3434372"/>
            <a:ext cx="3411415" cy="1234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147764" y="2059598"/>
            <a:ext cx="422031" cy="317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274770" y="2059596"/>
            <a:ext cx="422031" cy="317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147763" y="3051560"/>
            <a:ext cx="422031" cy="397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305549" y="3059726"/>
            <a:ext cx="422031" cy="397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3736</TotalTime>
  <Words>1984</Words>
  <Application>Microsoft Office PowerPoint</Application>
  <PresentationFormat>Экран (16:9)</PresentationFormat>
  <Paragraphs>366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Wingdings</vt:lpstr>
      <vt:lpstr>Tahoma</vt:lpstr>
      <vt:lpstr>Times New Roman</vt:lpstr>
      <vt:lpstr>Lato</vt:lpstr>
      <vt:lpstr>Wingdings 2</vt:lpstr>
      <vt:lpstr>Georgia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Маслова Ирина Александровна</cp:lastModifiedBy>
  <cp:revision>205</cp:revision>
  <dcterms:modified xsi:type="dcterms:W3CDTF">2024-01-30T08:27:52Z</dcterms:modified>
</cp:coreProperties>
</file>