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86" r:id="rId5"/>
    <p:sldId id="287" r:id="rId6"/>
    <p:sldId id="264" r:id="rId7"/>
    <p:sldId id="292" r:id="rId8"/>
    <p:sldId id="266" r:id="rId9"/>
    <p:sldId id="288" r:id="rId10"/>
    <p:sldId id="268" r:id="rId11"/>
    <p:sldId id="289" r:id="rId12"/>
    <p:sldId id="270" r:id="rId13"/>
    <p:sldId id="290" r:id="rId14"/>
    <p:sldId id="285" r:id="rId15"/>
    <p:sldId id="291" r:id="rId16"/>
    <p:sldId id="283" r:id="rId17"/>
    <p:sldId id="284" r:id="rId18"/>
    <p:sldId id="282" r:id="rId19"/>
  </p:sldIdLst>
  <p:sldSz cx="12188825" cy="6858000"/>
  <p:notesSz cx="6797675" cy="9928225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6" d="100"/>
          <a:sy n="86" d="100"/>
        </p:scale>
        <p:origin x="-696" y="-21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1515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312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t>30.01.2024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t>30.01.2024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Yurlov\Desktop\about_cat1003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789" y="35801"/>
            <a:ext cx="1681618" cy="7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КЖТ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УрГУПС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77743" y="896789"/>
            <a:ext cx="5328592" cy="1172592"/>
          </a:xfrm>
        </p:spPr>
        <p:txBody>
          <a:bodyPr rtlCol="0">
            <a:normAutofit fontScale="25000" lnSpcReduction="20000"/>
          </a:bodyPr>
          <a:lstStyle/>
          <a:p>
            <a:pPr algn="ctr" eaLnBrk="0" hangingPunct="0"/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АГЕНТСТВО  ЖЕЛЕЗНОДОРОЖНОГО ТРАНСПОРТА</a:t>
            </a:r>
          </a:p>
          <a:p>
            <a:pPr algn="ctr" eaLnBrk="0" hangingPunct="0"/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БЮДЖЕТНОГО ОБРАЗОВАТЕЛЬНОГО УЧРЕЖДЕНИЯ</a:t>
            </a:r>
          </a:p>
          <a:p>
            <a:pPr algn="ctr" eaLnBrk="0" hangingPunct="0"/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 eaLnBrk="0" hangingPunct="0"/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«УРАЛЬСКИЙ ГОСУДАРСТВЕННЫЙ УНИВЕРСИТЕТ ПУТЕЙ СООБЩЕНИЯ»</a:t>
            </a:r>
          </a:p>
          <a:p>
            <a:pPr algn="ctr" eaLnBrk="0" hangingPunct="0"/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 ЖЕЛЕЗНОДОРОЖНОГО ТРАНСПОРТА</a:t>
            </a:r>
          </a:p>
          <a:p>
            <a:pPr rtl="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Yurlov\Desktop\kgt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30" y="0"/>
            <a:ext cx="1149193" cy="1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5273824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23.02.06 Техническая эксплуатация подвижного состава железных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(Локомотивы), (Вагоны)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860" y="1556792"/>
            <a:ext cx="10157354" cy="5040560"/>
          </a:xfrm>
        </p:spPr>
        <p:txBody>
          <a:bodyPr>
            <a:normAutofit fontScale="92500" lnSpcReduction="1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: техник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Форма обучения: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очная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обучения: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очное: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	- на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базе основного общего образования (9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года 10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месяцев;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	- на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базе среднего  общего образования (11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года 10 месяцев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заочное: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	- на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базе среднего  общего образования (11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года 10 месяцев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Помощник машиниста тепловоза, электровоза,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моторвагонного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подвижного состава (электропоезда)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по ремонту подвижного состава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Бригадир по ремонту подвижного состава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Слесарь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1988840"/>
            <a:ext cx="5214050" cy="346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7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332656"/>
            <a:ext cx="10157354" cy="13970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27.02.03 Автоматика и телемеханика на транспорте (на железнодорожном транспорте)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техник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 обучения: очная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Срок обучения: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базе основного общего образования (9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года 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месяцев;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базе среднего  общего образования (11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года 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10436" y="2564904"/>
            <a:ext cx="4977104" cy="4470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Электромонтажник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Электромеханик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Техник-конструктор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537924"/>
            <a:ext cx="4976813" cy="279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8028" y="55077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места трудоустройства выпускников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           КЖТ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УрГУПС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773" y="836712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Свердловская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дирекция инфраструктуры  – структурное подразделение Центральной  дирекции инфраструктуры – филиал ОАО «РЖД»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773" y="1587085"/>
            <a:ext cx="560754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Свердловская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дирекция по ремонту пути - структурное подразделение Центральной  дирекции по ремонту пути – филиал ОАО «РЖД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Екатеринбургская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дирекция связи - структурное подразделение Центральной  станции связи -  филиал ОАО «РЖД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Свердловская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дирекция по энергообеспечению – структурное подразделение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Трансэнерго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- филиал ОАО «РЖД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Свердловская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дирекция управления движением – структурное подразделение Центральной дирекции  - филиал ОАО «РЖД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Свердловская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дирекция тяги – структурное подразделение Центральной дирекции  тяги - филиал ОАО «РЖД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Свердловская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дирекция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моторвагонного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подвижного состава – структурное подразделение Центральной дирекции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дирекции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моторвагонного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подвижного состава тяги - филиал ОАО «РЖД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Свердловский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территориальный центр фирменного транспортного обслуживания – СП Центра центр фирменного транспортного обслуживания – филиал ОАО «РЖД»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6230" y="762963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Уральский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филиал АО «Федеральная пассажирская компания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Акционерное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общество «Свердловская пассажирская компания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Публичное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акционерное общество «Ростелеком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ЕМУП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«Екатеринбургский метрополитен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Акционерное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Форатек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Энерготрансстрой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6229" y="2800894"/>
            <a:ext cx="6092825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Акционерное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Уралпромжелдортранс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Общество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ограниченной ответственностью "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СТМ-Сервис«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Акционерное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общество «Вагонная ремонтная компания - 1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Акционерное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общество  «Уральский электромеханический завод»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1319" y="4509120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Общество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ограниченной ответственностью «ПЖТ-55» - дочернее предприятие ПАО «Уралмашзавод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Общество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ограниченной ответственностью «Экспресс-Нижневартовск»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Акционерное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общество «НЛМК-Урал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Акционерное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общество «Уральские локомотивы»</a:t>
            </a:r>
          </a:p>
        </p:txBody>
      </p:sp>
    </p:spTree>
    <p:extLst>
      <p:ext uri="{BB962C8B-B14F-4D97-AF65-F5344CB8AC3E}">
        <p14:creationId xmlns:p14="http://schemas.microsoft.com/office/powerpoint/2010/main" val="2626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приема студентов в КЖТ УрГУПС на 2023 год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9245457"/>
              </p:ext>
            </p:extLst>
          </p:nvPr>
        </p:nvGraphicFramePr>
        <p:xfrm>
          <a:off x="333772" y="1556792"/>
          <a:ext cx="9731568" cy="517440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40705">
                  <a:extLst>
                    <a:ext uri="{9D8B030D-6E8A-4147-A177-3AD203B41FA5}">
                      <a16:colId xmlns:a16="http://schemas.microsoft.com/office/drawing/2014/main" xmlns="" val="2463098087"/>
                    </a:ext>
                  </a:extLst>
                </a:gridCol>
                <a:gridCol w="3425079">
                  <a:extLst>
                    <a:ext uri="{9D8B030D-6E8A-4147-A177-3AD203B41FA5}">
                      <a16:colId xmlns:a16="http://schemas.microsoft.com/office/drawing/2014/main" xmlns="" val="2187580213"/>
                    </a:ext>
                  </a:extLst>
                </a:gridCol>
                <a:gridCol w="2432892">
                  <a:extLst>
                    <a:ext uri="{9D8B030D-6E8A-4147-A177-3AD203B41FA5}">
                      <a16:colId xmlns:a16="http://schemas.microsoft.com/office/drawing/2014/main" xmlns="" val="2049734457"/>
                    </a:ext>
                  </a:extLst>
                </a:gridCol>
                <a:gridCol w="2432892">
                  <a:extLst>
                    <a:ext uri="{9D8B030D-6E8A-4147-A177-3AD203B41FA5}">
                      <a16:colId xmlns:a16="http://schemas.microsoft.com/office/drawing/2014/main" xmlns="" val="1711042851"/>
                    </a:ext>
                  </a:extLst>
                </a:gridCol>
              </a:tblGrid>
              <a:tr h="7050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с оплатой</a:t>
                      </a:r>
                      <a:r>
                        <a:rPr lang="ru-RU" sz="1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стоимости обучения 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плана приема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5314948"/>
                  </a:ext>
                </a:extLst>
              </a:tr>
              <a:tr h="726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08.02.10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600" spc="120" dirty="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железных</a:t>
                      </a:r>
                      <a:r>
                        <a:rPr lang="ru-RU" sz="1600" spc="40" dirty="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дорог,</a:t>
                      </a:r>
                      <a:r>
                        <a:rPr lang="ru-RU" sz="1600" spc="75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F2F2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путь</a:t>
                      </a:r>
                      <a:r>
                        <a:rPr lang="ru-RU" sz="1600" spc="45" dirty="0">
                          <a:solidFill>
                            <a:srgbClr val="2F2F2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путевое</a:t>
                      </a:r>
                      <a:r>
                        <a:rPr lang="ru-RU" sz="1600" spc="45" dirty="0" smtClean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865266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13.02.07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Электроснабжение</a:t>
                      </a:r>
                      <a:r>
                        <a:rPr lang="ru-RU" sz="1600" spc="5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313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</a:t>
                      </a:r>
                      <a:r>
                        <a:rPr lang="ru-RU" sz="1600" spc="110" dirty="0">
                          <a:solidFill>
                            <a:srgbClr val="313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отраслям)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13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50365391"/>
                  </a:ext>
                </a:extLst>
              </a:tr>
              <a:tr h="731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23.02.01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616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600" spc="165" dirty="0">
                          <a:solidFill>
                            <a:srgbClr val="1616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перевозок</a:t>
                      </a:r>
                      <a:r>
                        <a:rPr lang="ru-RU" sz="1600" spc="95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10" dirty="0">
                          <a:solidFill>
                            <a:srgbClr val="3D3D3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600" spc="135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транспорте</a:t>
                      </a:r>
                      <a:r>
                        <a:rPr lang="ru-RU" sz="1600" spc="135" dirty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</a:t>
                      </a:r>
                      <a:r>
                        <a:rPr lang="ru-RU" sz="1600" spc="35" dirty="0"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313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41414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98861539"/>
                  </a:ext>
                </a:extLst>
              </a:tr>
              <a:tr h="726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23.02.06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</a:t>
                      </a:r>
                      <a:r>
                        <a:rPr lang="ru-RU" sz="1600" spc="25" dirty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эксплуатации</a:t>
                      </a:r>
                      <a:r>
                        <a:rPr lang="ru-RU" sz="1600" spc="90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подвижного</a:t>
                      </a:r>
                      <a:r>
                        <a:rPr lang="ru-RU" sz="1600" spc="-27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</a:t>
                      </a:r>
                      <a:r>
                        <a:rPr lang="ru-RU" sz="1600" spc="1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железных </a:t>
                      </a:r>
                      <a:r>
                        <a:rPr lang="ru-RU" sz="160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</a:t>
                      </a:r>
                      <a:r>
                        <a:rPr lang="ru-RU" sz="1600" spc="-45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(Вагоны)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75031684"/>
                  </a:ext>
                </a:extLst>
              </a:tr>
              <a:tr h="96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2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23.02.06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</a:t>
                      </a:r>
                      <a:r>
                        <a:rPr lang="ru-RU" sz="1600" spc="85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</a:t>
                      </a:r>
                      <a:r>
                        <a:rPr lang="ru-RU" sz="1600" spc="145" dirty="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8282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подвижного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8282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</a:t>
                      </a:r>
                      <a:r>
                        <a:rPr lang="ru-RU" sz="1600" spc="95" dirty="0">
                          <a:solidFill>
                            <a:srgbClr val="28282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железных</a:t>
                      </a:r>
                      <a:r>
                        <a:rPr lang="ru-RU" sz="1600" spc="9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</a:t>
                      </a:r>
                      <a:r>
                        <a:rPr lang="ru-RU" sz="1600" spc="3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(Локомотивы)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13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5622621"/>
                  </a:ext>
                </a:extLst>
              </a:tr>
              <a:tr h="731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13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27.02.03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F2F2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Автоматика</a:t>
                      </a:r>
                      <a:r>
                        <a:rPr lang="ru-RU" sz="1600" spc="135" dirty="0">
                          <a:solidFill>
                            <a:srgbClr val="2F2F2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313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5" dirty="0">
                          <a:solidFill>
                            <a:srgbClr val="313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телемеханика</a:t>
                      </a:r>
                      <a:r>
                        <a:rPr lang="ru-RU" sz="1600" spc="16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транспорте</a:t>
                      </a:r>
                      <a:r>
                        <a:rPr lang="ru-RU" sz="1600" spc="5" dirty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(железнодорожном</a:t>
                      </a:r>
                      <a:r>
                        <a:rPr lang="ru-RU" sz="1600" spc="-270" dirty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транспорте)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39648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2A2A2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kern="1200" dirty="0">
                        <a:solidFill>
                          <a:srgbClr val="2A2A2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999838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26033"/>
              </p:ext>
            </p:extLst>
          </p:nvPr>
        </p:nvGraphicFramePr>
        <p:xfrm>
          <a:off x="10054852" y="1556792"/>
          <a:ext cx="1573687" cy="519636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73687">
                  <a:extLst>
                    <a:ext uri="{9D8B030D-6E8A-4147-A177-3AD203B41FA5}">
                      <a16:colId xmlns:a16="http://schemas.microsoft.com/office/drawing/2014/main" xmlns="" val="185475454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плана приема Регион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179267"/>
                  </a:ext>
                </a:extLst>
              </a:tr>
              <a:tr h="724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325805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74329497"/>
                  </a:ext>
                </a:extLst>
              </a:tr>
              <a:tr h="724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B3B3B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75223826"/>
                  </a:ext>
                </a:extLst>
              </a:tr>
              <a:tr h="688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56220178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4816742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34497471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3350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2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5517"/>
              </p:ext>
            </p:extLst>
          </p:nvPr>
        </p:nvGraphicFramePr>
        <p:xfrm>
          <a:off x="405780" y="1556792"/>
          <a:ext cx="11377263" cy="4655632"/>
        </p:xfrm>
        <a:graphic>
          <a:graphicData uri="http://schemas.openxmlformats.org/drawingml/2006/table">
            <a:tbl>
              <a:tblPr/>
              <a:tblGrid>
                <a:gridCol w="2085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6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02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6454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08.02.10</a:t>
                      </a:r>
                      <a:endParaRPr lang="ru-RU" sz="280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железных дорог, путь и путевое хозяйство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4.056</a:t>
                      </a:r>
                      <a:endParaRPr lang="ru-RU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002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13.02.07</a:t>
                      </a:r>
                      <a:endParaRPr lang="ru-RU" sz="280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Электроснабжение (по отраслям)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4.35</a:t>
                      </a:r>
                      <a:endParaRPr lang="ru-RU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002">
                <a:tc rowSpan="2"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23.02.01</a:t>
                      </a:r>
                      <a:endParaRPr lang="ru-RU" sz="280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перевозок и управление на транспорте (по видам)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r>
                        <a:rPr lang="en-US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4,385</a:t>
                      </a:r>
                      <a:endParaRPr lang="ru-RU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Заочная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4.10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02">
                <a:tc rowSpan="2"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23.02.06</a:t>
                      </a:r>
                      <a:endParaRPr lang="ru-RU" sz="280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Техническая эксплуатация подвижного состава железных дорог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4.15</a:t>
                      </a:r>
                      <a:endParaRPr lang="ru-RU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8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Заочная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</a:t>
                      </a:r>
                      <a:endParaRPr lang="ru-RU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002">
                <a:tc>
                  <a:txBody>
                    <a:bodyPr/>
                    <a:lstStyle/>
                    <a:p>
                      <a:pPr fontAlgn="t"/>
                      <a:r>
                        <a:rPr lang="ru-RU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27.02.03</a:t>
                      </a:r>
                      <a:endParaRPr lang="ru-RU" sz="280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Автоматика и телемеханика на транспорте (железнодорожном транспорте)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4.25</a:t>
                      </a:r>
                      <a:endParaRPr lang="ru-RU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4" marR="6704" marT="6704" marB="670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53852" y="476672"/>
            <a:ext cx="1015735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Проходные баллы в 2023 году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(бюджетное зачисление)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980" y="6237312"/>
            <a:ext cx="1144927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осуществляется на основани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балла аттестата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поступления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780" y="1965110"/>
            <a:ext cx="11521280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оригинал 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ксерокопия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документов, удостоверяющих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личность, гражданство;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оригинал 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ксерокопия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документа об образовании и (или)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документа об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образовании и о квалификации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4 фотографии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едицинская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справка по форме 086/у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СНИЛС. </a:t>
            </a:r>
            <a:endParaRPr lang="ru-RU" sz="2800" dirty="0"/>
          </a:p>
        </p:txBody>
      </p:sp>
      <p:pic>
        <p:nvPicPr>
          <p:cNvPr id="1026" name="Picture 2" descr="https://igl-grp.com/wp-content/uploads/2021/07/508657845fb5fcdb6c6695359d6a53b8_original.173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371703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Контакты приемной комиссии  КЖТ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УрГУПС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5820" y="1484784"/>
            <a:ext cx="10297143" cy="37444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6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Очное отделение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Заочное отделение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221-25-88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221-23-06</a:t>
            </a:r>
          </a:p>
          <a:p>
            <a:pPr marL="0" indent="0" algn="ctr">
              <a:buNone/>
            </a:pP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221-23-20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Задать вопросы по приемной кампании можно по электронной почте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pkkgt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@usurt.ru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836" y="5157192"/>
            <a:ext cx="1512168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5013176"/>
            <a:ext cx="1728192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5085184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Специальности КЖТ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УрГУПС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08.02.10 Строительство железных дорог, путь и путевое хозяйство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13.02.07 Электроснабжение (по отраслям)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23.02.01 Организация перевозок и управления на транспорте (по видам)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23.02.06 Техническая эксплуатация подвижного состава железных дорог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27.02.03 Автоматика и телемеханика на транспорте (на железнодорожном транспорте)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08.02.10 Строительство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железных дорог, путь и путевое хозяйство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техник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 обучения: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очная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на базе основного общего образования (9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года 10 месяцев;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	- на базе среднего общего образования (11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года 10 месяцев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деятельности: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2364" y="1701800"/>
            <a:ext cx="5612299" cy="4470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Бригадир по текущему содержанию пути;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по текущему содержанию пути;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по содержанию искусственных сооружений;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 пути;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цеха дистанции пути;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по строительству железных дорог.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.2. Профессия «железнодорожник» - Лицей №36 ОАО «РЖД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" y="2455862"/>
            <a:ext cx="47625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36" y="329992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виды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деятельности: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7788" y="1701800"/>
            <a:ext cx="5616625" cy="5156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геодезических работ при изысканиях по реконструкции, проектированию, строительству и эксплуатации железных дорог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-Строительство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железных дорог, ремонт и текущее содержание железнодорожного пути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-Устройство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надзор и техническое состояние железнодорожного пути и искусственных сооружений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-Участие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организации деятельности структурного подразделения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Выполнение работ по одной или нескольким профессиям рабочих, должностям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служащих.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Монтер пут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278063"/>
            <a:ext cx="4976812" cy="33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13.02.07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Электроснабжение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отраслям)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техник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 обучения: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очная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обучения: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базе основного общего образования (9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года 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месяцев;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базе среднего  общего образования (11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года 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Объекты деятельности: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Сооружения и устройства электроснабжения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Монтаж, наладка и эксплуатация устройств электроснабжения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Устройства электроснабжения электрифицированных железных дорог различных типов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Автоматизированные системы управления устройств электроснабжения железных дорог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Конструкторские технологические и другие виды деятельности в области электроэнергетики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290773"/>
            <a:ext cx="4976812" cy="329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23.02.01 Организация перевозок и управления на транспорте (по видам)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860" y="1556792"/>
            <a:ext cx="10157354" cy="51125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техник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 обучения: очная, заочная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Срок обучения: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очное: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базе основного общего образования (9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года 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месяцев;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базе среднего  общего образования (11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года 10 месяцев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заочное: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базе среднего  общего образования (11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года 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виды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Станционный и маневровый диспетчер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Дежурный по станции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Оператор поста централизации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Дежурный по сортировочной горке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Приёмосдатчик груза и багажа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Кассир билетный (багажный)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Приемщик поездов</a:t>
            </a:r>
          </a:p>
          <a:p>
            <a:pPr>
              <a:lnSpc>
                <a:spcPct val="7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Агент железнодорожный (СФТО)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81394"/>
            <a:ext cx="4976813" cy="33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“День открытых дверей в классе”</Template>
  <TotalTime>1626</TotalTime>
  <Words>619</Words>
  <Application>Microsoft Office PowerPoint</Application>
  <PresentationFormat>Произвольный</PresentationFormat>
  <Paragraphs>214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 "День открытых дверей в классе"</vt:lpstr>
      <vt:lpstr>КЖТ УрГУПС</vt:lpstr>
      <vt:lpstr>Специальности КЖТ УрГУПС</vt:lpstr>
      <vt:lpstr>08.02.10 Строительство железных дорог, путь и путевое хозяйство</vt:lpstr>
      <vt:lpstr>Основные виды деятельности:</vt:lpstr>
      <vt:lpstr>Основные виды деятельности:</vt:lpstr>
      <vt:lpstr>13.02.07 Электроснабжение  (по отраслям)</vt:lpstr>
      <vt:lpstr>Объекты деятельности:</vt:lpstr>
      <vt:lpstr>23.02.01 Организация перевозок и управления на транспорте (по видам)</vt:lpstr>
      <vt:lpstr>Основные виды деятельности:</vt:lpstr>
      <vt:lpstr>23.02.06 Техническая эксплуатация подвижного состава железных дорог (Локомотивы), (Вагоны)</vt:lpstr>
      <vt:lpstr>Основные виды деятельности:</vt:lpstr>
      <vt:lpstr>27.02.03 Автоматика и телемеханика на транспорте (на железнодорожном транспорте)</vt:lpstr>
      <vt:lpstr>Основные виды деятельности:</vt:lpstr>
      <vt:lpstr>Презентация PowerPoint</vt:lpstr>
      <vt:lpstr>План приема студентов в КЖТ УрГУПС на 2023 год</vt:lpstr>
      <vt:lpstr>Проходные баллы в 2023 году  (бюджетное зачисление)</vt:lpstr>
      <vt:lpstr>Документы,  необходимые для поступления </vt:lpstr>
      <vt:lpstr>Контакты приемной комиссии  КЖТ УрГУПС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</dc:title>
  <dc:creator>user</dc:creator>
  <cp:lastModifiedBy>Маслова Ирина Александровна</cp:lastModifiedBy>
  <cp:revision>39</cp:revision>
  <cp:lastPrinted>2023-01-26T05:06:47Z</cp:lastPrinted>
  <dcterms:created xsi:type="dcterms:W3CDTF">2021-12-03T15:09:21Z</dcterms:created>
  <dcterms:modified xsi:type="dcterms:W3CDTF">2024-01-30T09:14:27Z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