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-7129" y="680986"/>
            <a:ext cx="10852287" cy="2766528"/>
          </a:xfrm>
        </p:spPr>
        <p:txBody>
          <a:bodyPr/>
          <a:lstStyle/>
          <a:p>
            <a:r>
              <a:rPr lang="ru-RU" dirty="0" smtClean="0"/>
              <a:t>Антитеррористическая защищенность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92329" y="3504967"/>
            <a:ext cx="9755187" cy="90448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Стрелок в здании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2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Действия обучающихся при нахождении стрелка в здании школы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3256" y="2063396"/>
            <a:ext cx="11098060" cy="33111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П</a:t>
            </a:r>
            <a:r>
              <a:rPr lang="ru-RU" sz="3200" dirty="0" smtClean="0"/>
              <a:t>ри возникновении чрезвычайной ситуации в здании школы вы можете услышать: звуки стрельбы, крики </a:t>
            </a:r>
            <a:r>
              <a:rPr lang="ru-RU" sz="3200" dirty="0"/>
              <a:t>о </a:t>
            </a:r>
            <a:r>
              <a:rPr lang="ru-RU" sz="3200" dirty="0" smtClean="0"/>
              <a:t>помощи, звуковое оповещение </a:t>
            </a:r>
            <a:r>
              <a:rPr lang="ru-RU" sz="3200" dirty="0" smtClean="0">
                <a:solidFill>
                  <a:schemeClr val="accent1"/>
                </a:solidFill>
              </a:rPr>
              <a:t>«ВНИМАНИЕ</a:t>
            </a:r>
            <a:r>
              <a:rPr lang="ru-RU" sz="3200" dirty="0">
                <a:solidFill>
                  <a:schemeClr val="accent1"/>
                </a:solidFill>
              </a:rPr>
              <a:t>! ВООРУЖЕННОЕ НАПАДЕНИЕ</a:t>
            </a:r>
            <a:r>
              <a:rPr lang="ru-RU" sz="3200" dirty="0" smtClean="0">
                <a:solidFill>
                  <a:schemeClr val="accent1"/>
                </a:solidFill>
              </a:rPr>
              <a:t>!»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accent1"/>
                </a:solidFill>
              </a:rPr>
              <a:t>Вам необходимо действовать по следующим правилам</a:t>
            </a:r>
            <a:endParaRPr lang="ru-RU" sz="3200" dirty="0">
              <a:solidFill>
                <a:schemeClr val="accent1"/>
              </a:solidFill>
            </a:endParaRPr>
          </a:p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5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Действия обучающихся при нахождении стрелка в здании школы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3256" y="2063396"/>
            <a:ext cx="11098060" cy="3311189"/>
          </a:xfrm>
        </p:spPr>
        <p:txBody>
          <a:bodyPr/>
          <a:lstStyle/>
          <a:p>
            <a:pPr algn="just"/>
            <a:r>
              <a:rPr lang="ru-RU" sz="3200" dirty="0" smtClean="0"/>
              <a:t> при </a:t>
            </a:r>
            <a:r>
              <a:rPr lang="ru-RU" sz="3200" dirty="0"/>
              <a:t>нахождении в здании переместиться </a:t>
            </a:r>
            <a:r>
              <a:rPr lang="ru-RU" sz="3200" dirty="0" smtClean="0"/>
              <a:t>в </a:t>
            </a:r>
            <a:r>
              <a:rPr lang="ru-RU" sz="3200" dirty="0"/>
              <a:t>ближайшее помещение или в сторону </a:t>
            </a:r>
            <a:r>
              <a:rPr lang="ru-RU" sz="3200" dirty="0" smtClean="0"/>
              <a:t>работника </a:t>
            </a:r>
            <a:r>
              <a:rPr lang="ru-RU" sz="3200" dirty="0"/>
              <a:t>организации, сообщить ему об опасности и далее действовать по его указаниям;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42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Действия обучающихся при нахождении стрелка в здании школы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0626" y="2063396"/>
            <a:ext cx="11160690" cy="3311189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 помочь </a:t>
            </a:r>
            <a:r>
              <a:rPr lang="ru-RU" sz="3200" dirty="0"/>
              <a:t>работнику организации заблокировать входы в помещениях, в том числе с помощью мебели (самостоятельно заблокировать входы, если рядом не оказалось работника);</a:t>
            </a:r>
          </a:p>
        </p:txBody>
      </p:sp>
    </p:spTree>
    <p:extLst>
      <p:ext uri="{BB962C8B-B14F-4D97-AF65-F5344CB8AC3E}">
        <p14:creationId xmlns:p14="http://schemas.microsoft.com/office/powerpoint/2010/main" val="190572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Действия обучающихся при нахождении стрелка в здании школы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5468" y="2063396"/>
            <a:ext cx="11235847" cy="3311189"/>
          </a:xfrm>
        </p:spPr>
        <p:txBody>
          <a:bodyPr/>
          <a:lstStyle/>
          <a:p>
            <a:pPr algn="just"/>
            <a:r>
              <a:rPr lang="ru-RU" sz="3200" dirty="0" smtClean="0"/>
              <a:t> разместиться </a:t>
            </a:r>
            <a:r>
              <a:rPr lang="ru-RU" sz="3200" dirty="0"/>
              <a:t>наиболее безопасным из возможных способов, как можно дальше от входов, ближе к капитальным стенам, ниже уровня оконных проемов, под прикрытием мебели;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73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Действия обучающихся при нахождении стрелка в здании школы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8100" y="2063396"/>
            <a:ext cx="11173216" cy="3311189"/>
          </a:xfrm>
        </p:spPr>
        <p:txBody>
          <a:bodyPr>
            <a:normAutofit fontScale="92500"/>
          </a:bodyPr>
          <a:lstStyle/>
          <a:p>
            <a:endParaRPr lang="ru-RU" sz="3200" dirty="0" smtClean="0"/>
          </a:p>
          <a:p>
            <a:pPr algn="just"/>
            <a:r>
              <a:rPr lang="ru-RU" sz="3200" dirty="0" smtClean="0"/>
              <a:t> </a:t>
            </a:r>
            <a:r>
              <a:rPr lang="ru-RU" sz="3500" dirty="0"/>
              <a:t>сохранять спокойствие, разговаривать тихо, внимательно слушать и выполнять указания работника организации;</a:t>
            </a:r>
          </a:p>
          <a:p>
            <a:pPr algn="just"/>
            <a:r>
              <a:rPr lang="ru-RU" sz="3500" dirty="0" smtClean="0"/>
              <a:t> переключить </a:t>
            </a:r>
            <a:r>
              <a:rPr lang="ru-RU" sz="3500" dirty="0"/>
              <a:t>средства связи в бесшумный режим либо их выключить;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2712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Действия обучающихся при нахождении стрелка в здании школы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7996" y="2063396"/>
            <a:ext cx="11223320" cy="3311189"/>
          </a:xfrm>
        </p:spPr>
        <p:txBody>
          <a:bodyPr>
            <a:normAutofit fontScale="92500" lnSpcReduction="20000"/>
          </a:bodyPr>
          <a:lstStyle/>
          <a:p>
            <a:endParaRPr lang="ru-RU" sz="3200" dirty="0" smtClean="0"/>
          </a:p>
          <a:p>
            <a:pPr algn="just"/>
            <a:r>
              <a:rPr lang="ru-RU" sz="3200" dirty="0" smtClean="0"/>
              <a:t> </a:t>
            </a:r>
            <a:r>
              <a:rPr lang="ru-RU" sz="3500" dirty="0" smtClean="0"/>
              <a:t>оказать </a:t>
            </a:r>
            <a:r>
              <a:rPr lang="ru-RU" sz="3500" dirty="0"/>
              <a:t>помощь и поддержку другим обучающимся только по указанию работника организации;</a:t>
            </a:r>
          </a:p>
          <a:p>
            <a:pPr algn="just"/>
            <a:r>
              <a:rPr lang="ru-RU" sz="3500" dirty="0" smtClean="0"/>
              <a:t> </a:t>
            </a:r>
            <a:r>
              <a:rPr lang="ru-RU" sz="3500" dirty="0"/>
              <a:t>разблокировать выходы и выходить из помещения только по указанию работника организации, руководителя или оперативных служб;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6485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29" y="723379"/>
            <a:ext cx="10860066" cy="115196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Действия </a:t>
            </a:r>
            <a:r>
              <a:rPr lang="ru-RU" sz="4000" dirty="0"/>
              <a:t>обучающихся </a:t>
            </a:r>
            <a:r>
              <a:rPr lang="ru-RU" sz="4000" dirty="0" smtClean="0"/>
              <a:t>при  </a:t>
            </a:r>
            <a:r>
              <a:rPr lang="ru-RU" sz="4000" dirty="0"/>
              <a:t>проведения операции по пресечению вооруженного нападения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522" y="2063396"/>
            <a:ext cx="11210794" cy="3311189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pPr algn="just"/>
            <a:r>
              <a:rPr lang="ru-RU" sz="3200" dirty="0" smtClean="0"/>
              <a:t> </a:t>
            </a:r>
            <a:r>
              <a:rPr lang="ru-RU" sz="3200" dirty="0"/>
              <a:t>лечь на пол лицом вниз, голову закрыть руками и не двигаться</a:t>
            </a:r>
            <a:r>
              <a:rPr lang="ru-RU" sz="3200" dirty="0" smtClean="0"/>
              <a:t>;</a:t>
            </a:r>
          </a:p>
          <a:p>
            <a:pPr algn="just"/>
            <a:r>
              <a:rPr lang="ru-RU" sz="3200" dirty="0" smtClean="0"/>
              <a:t> по </a:t>
            </a:r>
            <a:r>
              <a:rPr lang="ru-RU" sz="3200" dirty="0"/>
              <a:t>возможности держаться подальше от проемов дверей и окон;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6994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29" y="723379"/>
            <a:ext cx="10860066" cy="115196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Действия </a:t>
            </a:r>
            <a:r>
              <a:rPr lang="ru-RU" sz="4000" dirty="0"/>
              <a:t>обучающихся </a:t>
            </a:r>
            <a:r>
              <a:rPr lang="ru-RU" sz="4000" dirty="0" smtClean="0"/>
              <a:t>при  </a:t>
            </a:r>
            <a:r>
              <a:rPr lang="ru-RU" sz="4000" dirty="0"/>
              <a:t>проведения операции по пресечению вооруженного нападения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522" y="2063396"/>
            <a:ext cx="11210794" cy="3311189"/>
          </a:xfrm>
        </p:spPr>
        <p:txBody>
          <a:bodyPr>
            <a:normAutofit fontScale="92500" lnSpcReduction="20000"/>
          </a:bodyPr>
          <a:lstStyle/>
          <a:p>
            <a:endParaRPr lang="ru-RU" sz="3200" dirty="0" smtClean="0"/>
          </a:p>
          <a:p>
            <a:pPr algn="just"/>
            <a:r>
              <a:rPr lang="ru-RU" sz="3200" dirty="0" smtClean="0"/>
              <a:t> </a:t>
            </a:r>
            <a:r>
              <a:rPr lang="ru-RU" sz="3500" dirty="0"/>
              <a:t>при ранении постараться не двигаться с целью уменьшения потери крови;</a:t>
            </a:r>
          </a:p>
          <a:p>
            <a:pPr algn="just"/>
            <a:r>
              <a:rPr lang="ru-RU" sz="3500" dirty="0" smtClean="0"/>
              <a:t> не </a:t>
            </a:r>
            <a:r>
              <a:rPr lang="ru-RU" sz="3500" dirty="0"/>
              <a:t>бежать навстречу сотрудникам, проводящим операцию по пресечению вооруженного нападения, или от них, так как они могут посчитать бегущих за преступников.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10582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37</TotalTime>
  <Words>303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Impact</vt:lpstr>
      <vt:lpstr>Главное мероприятие</vt:lpstr>
      <vt:lpstr>Антитеррористическая защищенность</vt:lpstr>
      <vt:lpstr>Действия обучающихся при нахождении стрелка в здании школы</vt:lpstr>
      <vt:lpstr>Действия обучающихся при нахождении стрелка в здании школы</vt:lpstr>
      <vt:lpstr>Действия обучающихся при нахождении стрелка в здании школы</vt:lpstr>
      <vt:lpstr>Действия обучающихся при нахождении стрелка в здании школы</vt:lpstr>
      <vt:lpstr>Действия обучающихся при нахождении стрелка в здании школы</vt:lpstr>
      <vt:lpstr>Действия обучающихся при нахождении стрелка в здании школы</vt:lpstr>
      <vt:lpstr>Действия обучающихся при  проведения операции по пресечению вооруженного нападения</vt:lpstr>
      <vt:lpstr>Действия обучающихся при  проведения операции по пресечению вооруженного нападения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Антитеррористическая защищенность</dc:title>
  <dc:creator>User</dc:creator>
  <cp:lastModifiedBy>User</cp:lastModifiedBy>
  <cp:revision>5</cp:revision>
  <dcterms:created xsi:type="dcterms:W3CDTF">2022-10-21T17:02:41Z</dcterms:created>
  <dcterms:modified xsi:type="dcterms:W3CDTF">2022-10-21T17:45:49Z</dcterms:modified>
</cp:coreProperties>
</file>